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14"/>
  </p:notesMasterIdLst>
  <p:sldIdLst>
    <p:sldId id="267" r:id="rId2"/>
    <p:sldId id="272" r:id="rId3"/>
    <p:sldId id="260" r:id="rId4"/>
    <p:sldId id="269" r:id="rId5"/>
    <p:sldId id="270" r:id="rId6"/>
    <p:sldId id="256" r:id="rId7"/>
    <p:sldId id="258" r:id="rId8"/>
    <p:sldId id="259" r:id="rId9"/>
    <p:sldId id="265" r:id="rId10"/>
    <p:sldId id="266" r:id="rId11"/>
    <p:sldId id="271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6"/>
    <p:restoredTop sz="94206"/>
  </p:normalViewPr>
  <p:slideViewPr>
    <p:cSldViewPr snapToGrid="0" snapToObjects="1">
      <p:cViewPr>
        <p:scale>
          <a:sx n="61" d="100"/>
          <a:sy n="61" d="100"/>
        </p:scale>
        <p:origin x="103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ED5AB-BC90-4E4B-B6EE-7B455E01F858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6125BB-77AA-4448-A69F-882BE153DBB4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Build Capacity</a:t>
          </a:r>
        </a:p>
      </dgm:t>
    </dgm:pt>
    <dgm:pt modelId="{AD952A7E-A549-9640-8C83-3DD0AD354ACB}" type="parTrans" cxnId="{EB6A7466-309A-1644-AF62-FADA6CD3269E}">
      <dgm:prSet/>
      <dgm:spPr/>
      <dgm:t>
        <a:bodyPr/>
        <a:lstStyle/>
        <a:p>
          <a:endParaRPr lang="en-US" sz="1800"/>
        </a:p>
      </dgm:t>
    </dgm:pt>
    <dgm:pt modelId="{59CEF5A6-D6B2-144A-965C-609310DBAF3C}" type="sibTrans" cxnId="{EB6A7466-309A-1644-AF62-FADA6CD3269E}">
      <dgm:prSet custT="1"/>
      <dgm:spPr/>
      <dgm:t>
        <a:bodyPr/>
        <a:lstStyle/>
        <a:p>
          <a:endParaRPr lang="en-US" sz="1800"/>
        </a:p>
      </dgm:t>
    </dgm:pt>
    <dgm:pt modelId="{7ED2222B-7008-5B4B-9E26-339E297C01B3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Create Thriving Places</a:t>
          </a:r>
        </a:p>
      </dgm:t>
    </dgm:pt>
    <dgm:pt modelId="{F774463E-BB38-DC4E-9A3D-C9E5FE0093A4}" type="parTrans" cxnId="{5BD6E506-89F7-FC49-AAF0-011D7AC6812B}">
      <dgm:prSet/>
      <dgm:spPr/>
      <dgm:t>
        <a:bodyPr/>
        <a:lstStyle/>
        <a:p>
          <a:endParaRPr lang="en-US" sz="1800"/>
        </a:p>
      </dgm:t>
    </dgm:pt>
    <dgm:pt modelId="{688F632E-497E-6F4E-BF50-893170C0A594}" type="sibTrans" cxnId="{5BD6E506-89F7-FC49-AAF0-011D7AC6812B}">
      <dgm:prSet custT="1"/>
      <dgm:spPr/>
      <dgm:t>
        <a:bodyPr/>
        <a:lstStyle/>
        <a:p>
          <a:endParaRPr lang="en-US" sz="1800"/>
        </a:p>
      </dgm:t>
    </dgm:pt>
    <dgm:pt modelId="{B6FB350E-907B-484F-9BA9-4E1E15C6A0D2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Enhance Small Business, Creative Economy</a:t>
          </a:r>
        </a:p>
      </dgm:t>
    </dgm:pt>
    <dgm:pt modelId="{2EEB10B3-4B13-D847-8395-2C98ADFE14EB}" type="parTrans" cxnId="{803B22D0-0AE4-A049-9B21-84E385765A99}">
      <dgm:prSet/>
      <dgm:spPr/>
      <dgm:t>
        <a:bodyPr/>
        <a:lstStyle/>
        <a:p>
          <a:endParaRPr lang="en-US" sz="1800"/>
        </a:p>
      </dgm:t>
    </dgm:pt>
    <dgm:pt modelId="{389DA732-290D-8342-8147-545094CAA459}" type="sibTrans" cxnId="{803B22D0-0AE4-A049-9B21-84E385765A99}">
      <dgm:prSet custT="1"/>
      <dgm:spPr/>
      <dgm:t>
        <a:bodyPr/>
        <a:lstStyle/>
        <a:p>
          <a:endParaRPr lang="en-US" sz="1800"/>
        </a:p>
      </dgm:t>
    </dgm:pt>
    <dgm:pt modelId="{CB47A73B-09A0-A045-8F15-80BD05962699}" type="pres">
      <dgm:prSet presAssocID="{664ED5AB-BC90-4E4B-B6EE-7B455E01F858}" presName="cycle" presStyleCnt="0">
        <dgm:presLayoutVars>
          <dgm:dir/>
          <dgm:resizeHandles val="exact"/>
        </dgm:presLayoutVars>
      </dgm:prSet>
      <dgm:spPr/>
    </dgm:pt>
    <dgm:pt modelId="{3BD345EB-9E98-2A4D-9E5D-6CB897916BBE}" type="pres">
      <dgm:prSet presAssocID="{A56125BB-77AA-4448-A69F-882BE153DBB4}" presName="node" presStyleLbl="node1" presStyleIdx="0" presStyleCnt="3">
        <dgm:presLayoutVars>
          <dgm:bulletEnabled val="1"/>
        </dgm:presLayoutVars>
      </dgm:prSet>
      <dgm:spPr/>
    </dgm:pt>
    <dgm:pt modelId="{A62F9263-D320-3A4B-AD5D-1CB03EC4C343}" type="pres">
      <dgm:prSet presAssocID="{59CEF5A6-D6B2-144A-965C-609310DBAF3C}" presName="sibTrans" presStyleLbl="sibTrans2D1" presStyleIdx="0" presStyleCnt="3"/>
      <dgm:spPr/>
    </dgm:pt>
    <dgm:pt modelId="{ABDA26DF-F5C2-E04B-8D76-15759687D6DF}" type="pres">
      <dgm:prSet presAssocID="{59CEF5A6-D6B2-144A-965C-609310DBAF3C}" presName="connectorText" presStyleLbl="sibTrans2D1" presStyleIdx="0" presStyleCnt="3"/>
      <dgm:spPr/>
    </dgm:pt>
    <dgm:pt modelId="{BCC38C69-EABC-E94F-94F7-A9395D06F3CE}" type="pres">
      <dgm:prSet presAssocID="{7ED2222B-7008-5B4B-9E26-339E297C01B3}" presName="node" presStyleLbl="node1" presStyleIdx="1" presStyleCnt="3">
        <dgm:presLayoutVars>
          <dgm:bulletEnabled val="1"/>
        </dgm:presLayoutVars>
      </dgm:prSet>
      <dgm:spPr/>
    </dgm:pt>
    <dgm:pt modelId="{4A56BEF6-1F5E-A341-AC96-62AC796A5B5B}" type="pres">
      <dgm:prSet presAssocID="{688F632E-497E-6F4E-BF50-893170C0A594}" presName="sibTrans" presStyleLbl="sibTrans2D1" presStyleIdx="1" presStyleCnt="3"/>
      <dgm:spPr/>
    </dgm:pt>
    <dgm:pt modelId="{2BCCDE54-7ED4-6942-82C7-B00A4489A938}" type="pres">
      <dgm:prSet presAssocID="{688F632E-497E-6F4E-BF50-893170C0A594}" presName="connectorText" presStyleLbl="sibTrans2D1" presStyleIdx="1" presStyleCnt="3"/>
      <dgm:spPr/>
    </dgm:pt>
    <dgm:pt modelId="{3B8F03AC-9172-3342-9637-E43FED02F10F}" type="pres">
      <dgm:prSet presAssocID="{B6FB350E-907B-484F-9BA9-4E1E15C6A0D2}" presName="node" presStyleLbl="node1" presStyleIdx="2" presStyleCnt="3">
        <dgm:presLayoutVars>
          <dgm:bulletEnabled val="1"/>
        </dgm:presLayoutVars>
      </dgm:prSet>
      <dgm:spPr/>
    </dgm:pt>
    <dgm:pt modelId="{3E30BDDD-F035-4547-AA84-7DF8697F930C}" type="pres">
      <dgm:prSet presAssocID="{389DA732-290D-8342-8147-545094CAA459}" presName="sibTrans" presStyleLbl="sibTrans2D1" presStyleIdx="2" presStyleCnt="3"/>
      <dgm:spPr/>
    </dgm:pt>
    <dgm:pt modelId="{B0CE595E-35BF-D247-926E-C3792DA5B70A}" type="pres">
      <dgm:prSet presAssocID="{389DA732-290D-8342-8147-545094CAA459}" presName="connectorText" presStyleLbl="sibTrans2D1" presStyleIdx="2" presStyleCnt="3"/>
      <dgm:spPr/>
    </dgm:pt>
  </dgm:ptLst>
  <dgm:cxnLst>
    <dgm:cxn modelId="{57FC1104-8722-A246-A685-6AD6BFA0E945}" type="presOf" srcId="{B6FB350E-907B-484F-9BA9-4E1E15C6A0D2}" destId="{3B8F03AC-9172-3342-9637-E43FED02F10F}" srcOrd="0" destOrd="0" presId="urn:microsoft.com/office/officeart/2005/8/layout/cycle2"/>
    <dgm:cxn modelId="{5BD6E506-89F7-FC49-AAF0-011D7AC6812B}" srcId="{664ED5AB-BC90-4E4B-B6EE-7B455E01F858}" destId="{7ED2222B-7008-5B4B-9E26-339E297C01B3}" srcOrd="1" destOrd="0" parTransId="{F774463E-BB38-DC4E-9A3D-C9E5FE0093A4}" sibTransId="{688F632E-497E-6F4E-BF50-893170C0A594}"/>
    <dgm:cxn modelId="{06642212-73C9-5E4E-AB2F-5A2C70114DB4}" type="presOf" srcId="{389DA732-290D-8342-8147-545094CAA459}" destId="{B0CE595E-35BF-D247-926E-C3792DA5B70A}" srcOrd="1" destOrd="0" presId="urn:microsoft.com/office/officeart/2005/8/layout/cycle2"/>
    <dgm:cxn modelId="{B267C22B-66A1-BA41-B0B1-688ACE00DA4D}" type="presOf" srcId="{59CEF5A6-D6B2-144A-965C-609310DBAF3C}" destId="{A62F9263-D320-3A4B-AD5D-1CB03EC4C343}" srcOrd="0" destOrd="0" presId="urn:microsoft.com/office/officeart/2005/8/layout/cycle2"/>
    <dgm:cxn modelId="{95579639-1471-204F-8AF6-A2E56B4A4B92}" type="presOf" srcId="{59CEF5A6-D6B2-144A-965C-609310DBAF3C}" destId="{ABDA26DF-F5C2-E04B-8D76-15759687D6DF}" srcOrd="1" destOrd="0" presId="urn:microsoft.com/office/officeart/2005/8/layout/cycle2"/>
    <dgm:cxn modelId="{C0F37D3C-11A7-F147-9F8F-6C9E4AF4484C}" type="presOf" srcId="{688F632E-497E-6F4E-BF50-893170C0A594}" destId="{4A56BEF6-1F5E-A341-AC96-62AC796A5B5B}" srcOrd="0" destOrd="0" presId="urn:microsoft.com/office/officeart/2005/8/layout/cycle2"/>
    <dgm:cxn modelId="{E3EFA448-C297-DA4B-A656-F9E56381B75D}" type="presOf" srcId="{664ED5AB-BC90-4E4B-B6EE-7B455E01F858}" destId="{CB47A73B-09A0-A045-8F15-80BD05962699}" srcOrd="0" destOrd="0" presId="urn:microsoft.com/office/officeart/2005/8/layout/cycle2"/>
    <dgm:cxn modelId="{36196157-4642-2A46-A707-E9E33BF99525}" type="presOf" srcId="{688F632E-497E-6F4E-BF50-893170C0A594}" destId="{2BCCDE54-7ED4-6942-82C7-B00A4489A938}" srcOrd="1" destOrd="0" presId="urn:microsoft.com/office/officeart/2005/8/layout/cycle2"/>
    <dgm:cxn modelId="{EB6A7466-309A-1644-AF62-FADA6CD3269E}" srcId="{664ED5AB-BC90-4E4B-B6EE-7B455E01F858}" destId="{A56125BB-77AA-4448-A69F-882BE153DBB4}" srcOrd="0" destOrd="0" parTransId="{AD952A7E-A549-9640-8C83-3DD0AD354ACB}" sibTransId="{59CEF5A6-D6B2-144A-965C-609310DBAF3C}"/>
    <dgm:cxn modelId="{117EC271-E047-D64E-8A27-33CB0783A887}" type="presOf" srcId="{7ED2222B-7008-5B4B-9E26-339E297C01B3}" destId="{BCC38C69-EABC-E94F-94F7-A9395D06F3CE}" srcOrd="0" destOrd="0" presId="urn:microsoft.com/office/officeart/2005/8/layout/cycle2"/>
    <dgm:cxn modelId="{803B22D0-0AE4-A049-9B21-84E385765A99}" srcId="{664ED5AB-BC90-4E4B-B6EE-7B455E01F858}" destId="{B6FB350E-907B-484F-9BA9-4E1E15C6A0D2}" srcOrd="2" destOrd="0" parTransId="{2EEB10B3-4B13-D847-8395-2C98ADFE14EB}" sibTransId="{389DA732-290D-8342-8147-545094CAA459}"/>
    <dgm:cxn modelId="{0BE572FB-23B7-FA41-8BEE-917ABB91C190}" type="presOf" srcId="{A56125BB-77AA-4448-A69F-882BE153DBB4}" destId="{3BD345EB-9E98-2A4D-9E5D-6CB897916BBE}" srcOrd="0" destOrd="0" presId="urn:microsoft.com/office/officeart/2005/8/layout/cycle2"/>
    <dgm:cxn modelId="{5D34E9FD-BA12-794D-B5A5-CC76AFC15DE8}" type="presOf" srcId="{389DA732-290D-8342-8147-545094CAA459}" destId="{3E30BDDD-F035-4547-AA84-7DF8697F930C}" srcOrd="0" destOrd="0" presId="urn:microsoft.com/office/officeart/2005/8/layout/cycle2"/>
    <dgm:cxn modelId="{3D4FCBA9-5913-B941-AA2D-965C3160970F}" type="presParOf" srcId="{CB47A73B-09A0-A045-8F15-80BD05962699}" destId="{3BD345EB-9E98-2A4D-9E5D-6CB897916BBE}" srcOrd="0" destOrd="0" presId="urn:microsoft.com/office/officeart/2005/8/layout/cycle2"/>
    <dgm:cxn modelId="{033C5972-C08F-B643-BE3F-6970FC7AA12E}" type="presParOf" srcId="{CB47A73B-09A0-A045-8F15-80BD05962699}" destId="{A62F9263-D320-3A4B-AD5D-1CB03EC4C343}" srcOrd="1" destOrd="0" presId="urn:microsoft.com/office/officeart/2005/8/layout/cycle2"/>
    <dgm:cxn modelId="{440B6C17-785F-3746-B958-26378CDFC286}" type="presParOf" srcId="{A62F9263-D320-3A4B-AD5D-1CB03EC4C343}" destId="{ABDA26DF-F5C2-E04B-8D76-15759687D6DF}" srcOrd="0" destOrd="0" presId="urn:microsoft.com/office/officeart/2005/8/layout/cycle2"/>
    <dgm:cxn modelId="{C36FD6C5-AA78-FD47-92CD-23767D84E3C7}" type="presParOf" srcId="{CB47A73B-09A0-A045-8F15-80BD05962699}" destId="{BCC38C69-EABC-E94F-94F7-A9395D06F3CE}" srcOrd="2" destOrd="0" presId="urn:microsoft.com/office/officeart/2005/8/layout/cycle2"/>
    <dgm:cxn modelId="{A2FE8840-FCCE-8442-8AFE-1229DA418856}" type="presParOf" srcId="{CB47A73B-09A0-A045-8F15-80BD05962699}" destId="{4A56BEF6-1F5E-A341-AC96-62AC796A5B5B}" srcOrd="3" destOrd="0" presId="urn:microsoft.com/office/officeart/2005/8/layout/cycle2"/>
    <dgm:cxn modelId="{CCF432AA-8335-A14D-9934-33489EEF8FCE}" type="presParOf" srcId="{4A56BEF6-1F5E-A341-AC96-62AC796A5B5B}" destId="{2BCCDE54-7ED4-6942-82C7-B00A4489A938}" srcOrd="0" destOrd="0" presId="urn:microsoft.com/office/officeart/2005/8/layout/cycle2"/>
    <dgm:cxn modelId="{1C3F80B5-4A7D-0D48-AE78-C8B34FAB3FE4}" type="presParOf" srcId="{CB47A73B-09A0-A045-8F15-80BD05962699}" destId="{3B8F03AC-9172-3342-9637-E43FED02F10F}" srcOrd="4" destOrd="0" presId="urn:microsoft.com/office/officeart/2005/8/layout/cycle2"/>
    <dgm:cxn modelId="{11D5C765-2361-B541-AD12-E22A52E03435}" type="presParOf" srcId="{CB47A73B-09A0-A045-8F15-80BD05962699}" destId="{3E30BDDD-F035-4547-AA84-7DF8697F930C}" srcOrd="5" destOrd="0" presId="urn:microsoft.com/office/officeart/2005/8/layout/cycle2"/>
    <dgm:cxn modelId="{A487091B-4FA8-FA4C-8052-F1926E11C150}" type="presParOf" srcId="{3E30BDDD-F035-4547-AA84-7DF8697F930C}" destId="{B0CE595E-35BF-D247-926E-C3792DA5B7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345EB-9E98-2A4D-9E5D-6CB897916BBE}">
      <dsp:nvSpPr>
        <dsp:cNvPr id="0" name=""/>
        <dsp:cNvSpPr/>
      </dsp:nvSpPr>
      <dsp:spPr>
        <a:xfrm>
          <a:off x="2701125" y="928"/>
          <a:ext cx="1805442" cy="18054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Build Capacity</a:t>
          </a:r>
        </a:p>
      </dsp:txBody>
      <dsp:txXfrm>
        <a:off x="2965526" y="265329"/>
        <a:ext cx="1276640" cy="1276640"/>
      </dsp:txXfrm>
    </dsp:sp>
    <dsp:sp modelId="{A62F9263-D320-3A4B-AD5D-1CB03EC4C343}">
      <dsp:nvSpPr>
        <dsp:cNvPr id="0" name=""/>
        <dsp:cNvSpPr/>
      </dsp:nvSpPr>
      <dsp:spPr>
        <a:xfrm rot="3600000">
          <a:off x="4034828" y="1761189"/>
          <a:ext cx="480039" cy="609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070831" y="1820697"/>
        <a:ext cx="336027" cy="365602"/>
      </dsp:txXfrm>
    </dsp:sp>
    <dsp:sp modelId="{BCC38C69-EABC-E94F-94F7-A9395D06F3CE}">
      <dsp:nvSpPr>
        <dsp:cNvPr id="0" name=""/>
        <dsp:cNvSpPr/>
      </dsp:nvSpPr>
      <dsp:spPr>
        <a:xfrm>
          <a:off x="4056714" y="2348877"/>
          <a:ext cx="1805442" cy="18054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Create Thriving Places</a:t>
          </a:r>
        </a:p>
      </dsp:txBody>
      <dsp:txXfrm>
        <a:off x="4321115" y="2613278"/>
        <a:ext cx="1276640" cy="1276640"/>
      </dsp:txXfrm>
    </dsp:sp>
    <dsp:sp modelId="{4A56BEF6-1F5E-A341-AC96-62AC796A5B5B}">
      <dsp:nvSpPr>
        <dsp:cNvPr id="0" name=""/>
        <dsp:cNvSpPr/>
      </dsp:nvSpPr>
      <dsp:spPr>
        <a:xfrm rot="10800000">
          <a:off x="3377412" y="2946930"/>
          <a:ext cx="480039" cy="609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521424" y="3068797"/>
        <a:ext cx="336027" cy="365602"/>
      </dsp:txXfrm>
    </dsp:sp>
    <dsp:sp modelId="{3B8F03AC-9172-3342-9637-E43FED02F10F}">
      <dsp:nvSpPr>
        <dsp:cNvPr id="0" name=""/>
        <dsp:cNvSpPr/>
      </dsp:nvSpPr>
      <dsp:spPr>
        <a:xfrm>
          <a:off x="1345536" y="2348877"/>
          <a:ext cx="1805442" cy="18054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Enhance Small Business, Creative Economy</a:t>
          </a:r>
        </a:p>
      </dsp:txBody>
      <dsp:txXfrm>
        <a:off x="1609937" y="2613278"/>
        <a:ext cx="1276640" cy="1276640"/>
      </dsp:txXfrm>
    </dsp:sp>
    <dsp:sp modelId="{3E30BDDD-F035-4547-AA84-7DF8697F930C}">
      <dsp:nvSpPr>
        <dsp:cNvPr id="0" name=""/>
        <dsp:cNvSpPr/>
      </dsp:nvSpPr>
      <dsp:spPr>
        <a:xfrm rot="18000000">
          <a:off x="2679239" y="1784721"/>
          <a:ext cx="480039" cy="609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715242" y="1968947"/>
        <a:ext cx="336027" cy="36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0F0D6-216E-0843-B452-F940F70CD64D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2A09A-F591-1944-ADBF-C4C75EA2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9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2A09A-F591-1944-ADBF-C4C75EA278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7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2A09A-F591-1944-ADBF-C4C75EA278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0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2A09A-F591-1944-ADBF-C4C75EA278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7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0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5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9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7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6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6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80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0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4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3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6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5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E176E4F-2C9D-0845-982C-53C52E3EB2E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24F26D3-3360-7343-97C1-F05FA171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B7CF-764F-AA48-932B-B40DD9D02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117600"/>
            <a:ext cx="8825658" cy="267764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NMMS Education, Training and Networking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F52A2-A7FC-8946-98EE-4E5C9015E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795247"/>
            <a:ext cx="8825658" cy="8614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Updates and constituent feedback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22488-0DD0-2747-A6F1-7ECF21A4B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666" y="3990738"/>
            <a:ext cx="1804144" cy="22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99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E6C-C6AD-1748-88BE-F0E9BE6F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EV 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2B8E-50F8-1E41-8E32-BDD6C9DC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99" y="2840157"/>
            <a:ext cx="11081726" cy="292735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400" b="1" dirty="0"/>
              <a:t>Based on what you heard this week, and the definitions provided earlier, what are some good examples of EV capacity?</a:t>
            </a:r>
          </a:p>
          <a:p>
            <a:pPr marL="457200" indent="-457200">
              <a:spcBef>
                <a:spcPts val="20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400" b="1" dirty="0"/>
              <a:t>In consideration of your own organizational assets (and challenges), how can you build capacity as previously defined? </a:t>
            </a:r>
            <a:r>
              <a:rPr lang="en-US" sz="2400" b="1" dirty="0">
                <a:solidFill>
                  <a:srgbClr val="FF0000"/>
                </a:solidFill>
              </a:rPr>
              <a:t>Focus on Solutions!</a:t>
            </a:r>
          </a:p>
          <a:p>
            <a:pPr marL="457200" indent="-457200">
              <a:spcBef>
                <a:spcPts val="20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400" b="1" dirty="0"/>
              <a:t>What assistance do you need from NMMS or others to advance </a:t>
            </a:r>
            <a:br>
              <a:rPr lang="en-US" sz="2400" b="1" dirty="0"/>
            </a:br>
            <a:r>
              <a:rPr lang="en-US" sz="2400" b="1" dirty="0"/>
              <a:t>your Economic Vitality work?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C5AB2-92FC-764D-9646-17361C10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145" y="4974522"/>
            <a:ext cx="1455111" cy="18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4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E6C-C6AD-1748-88BE-F0E9BE6F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Education/Training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2B8E-50F8-1E41-8E32-BDD6C9DC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89" y="2955978"/>
            <a:ext cx="11081726" cy="292735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400" b="1" dirty="0"/>
              <a:t>What training topics do you need to move your work forward?  (be specific, and consider all Four Points</a:t>
            </a:r>
          </a:p>
          <a:p>
            <a:pPr marL="457200" indent="-457200">
              <a:spcBef>
                <a:spcPts val="20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400" b="1" dirty="0"/>
              <a:t>What would you like to </a:t>
            </a:r>
            <a:r>
              <a:rPr lang="en-US" sz="2400" b="1" dirty="0">
                <a:solidFill>
                  <a:srgbClr val="FF0000"/>
                </a:solidFill>
              </a:rPr>
              <a:t>see/hear/experience </a:t>
            </a:r>
            <a:r>
              <a:rPr lang="en-US" sz="2400" b="1" dirty="0"/>
              <a:t>at the Winter Conference?  At the Summer Institute?</a:t>
            </a:r>
          </a:p>
          <a:p>
            <a:pPr marL="457200" indent="-457200">
              <a:spcBef>
                <a:spcPts val="20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What education/training should be implemented locally?</a:t>
            </a:r>
          </a:p>
          <a:p>
            <a:pPr marL="457200" indent="-457200">
              <a:spcBef>
                <a:spcPts val="20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What other suggestions do you have for NMMS?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C5AB2-92FC-764D-9646-17361C10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145" y="4974522"/>
            <a:ext cx="1455111" cy="18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5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B7CF-764F-AA48-932B-B40DD9D02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6704" y="1016528"/>
            <a:ext cx="6330365" cy="2677648"/>
          </a:xfrm>
        </p:spPr>
        <p:txBody>
          <a:bodyPr/>
          <a:lstStyle/>
          <a:p>
            <a:r>
              <a:rPr lang="en-US" sz="7200" b="1" dirty="0">
                <a:solidFill>
                  <a:srgbClr val="FFC000"/>
                </a:solidFill>
              </a:rPr>
              <a:t>Report Outs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22488-0DD0-2747-A6F1-7ECF21A4B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749" y="1956816"/>
            <a:ext cx="2781728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2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E6C-C6AD-1748-88BE-F0E9BE6F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NMMS Planning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2B8E-50F8-1E41-8E32-BDD6C9DC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91963"/>
            <a:ext cx="12191999" cy="2927350"/>
          </a:xfrm>
        </p:spPr>
        <p:txBody>
          <a:bodyPr>
            <a:noAutofit/>
          </a:bodyPr>
          <a:lstStyle/>
          <a:p>
            <a:pPr marL="588963" indent="-588963">
              <a:buFont typeface="+mj-lt"/>
              <a:buAutoNum type="arabicPeriod"/>
            </a:pPr>
            <a:r>
              <a:rPr lang="en-US" sz="2800" b="1" dirty="0"/>
              <a:t>Strengthen Small Business and Creative Economy development</a:t>
            </a:r>
          </a:p>
          <a:p>
            <a:pPr marL="588963" indent="-588963">
              <a:buFont typeface="+mj-lt"/>
              <a:buAutoNum type="arabicPeriod"/>
            </a:pPr>
            <a:r>
              <a:rPr lang="en-US" sz="2800" b="1" dirty="0"/>
              <a:t>Enhance Service Delivery to Respond to Community Needs</a:t>
            </a:r>
          </a:p>
          <a:p>
            <a:pPr marL="588963" indent="-588963">
              <a:buFont typeface="+mj-lt"/>
              <a:buAutoNum type="arabicPeriod"/>
            </a:pPr>
            <a:r>
              <a:rPr lang="en-US" sz="2800" b="1" dirty="0"/>
              <a:t>Align resources and project implementation supports</a:t>
            </a:r>
          </a:p>
          <a:p>
            <a:pPr marL="588963" indent="-588963">
              <a:buFont typeface="+mj-lt"/>
              <a:buAutoNum type="arabicPeriod"/>
            </a:pPr>
            <a:r>
              <a:rPr lang="en-US" sz="2800" b="1" dirty="0"/>
              <a:t>Restructure, strengthen education, training and networking activities</a:t>
            </a:r>
          </a:p>
          <a:p>
            <a:pPr marL="588963" indent="-588963">
              <a:buFont typeface="+mj-lt"/>
              <a:buAutoNum type="arabicPeriod"/>
            </a:pPr>
            <a:r>
              <a:rPr lang="en-US" sz="2800" b="1" dirty="0"/>
              <a:t>Strengthen coordination, communication and performance management.</a:t>
            </a:r>
          </a:p>
        </p:txBody>
      </p:sp>
    </p:spTree>
    <p:extLst>
      <p:ext uri="{BB962C8B-B14F-4D97-AF65-F5344CB8AC3E}">
        <p14:creationId xmlns:p14="http://schemas.microsoft.com/office/powerpoint/2010/main" val="18941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E77711-3759-3442-B869-CD8478C82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17" y="0"/>
            <a:ext cx="8938684" cy="680704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BCB5DD2-AB95-FA44-8D62-AA3D67556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145" y="4974522"/>
            <a:ext cx="1455111" cy="18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4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E6C-C6AD-1748-88BE-F0E9BE6F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Changes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2B8E-50F8-1E41-8E32-BDD6C9DC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99" y="2332157"/>
            <a:ext cx="6787834" cy="2927350"/>
          </a:xfrm>
        </p:spPr>
        <p:txBody>
          <a:bodyPr>
            <a:noAutofit/>
          </a:bodyPr>
          <a:lstStyle/>
          <a:p>
            <a:r>
              <a:rPr lang="en-US" sz="2400" b="1" dirty="0"/>
              <a:t>Eliminate Fall Quarterly Meetings, move to Winter Conference, Summer Institute</a:t>
            </a:r>
          </a:p>
          <a:p>
            <a:r>
              <a:rPr lang="en-US" sz="2400" b="1" dirty="0"/>
              <a:t>Eliminate the Wednesday morning sessions at the two convenings</a:t>
            </a:r>
          </a:p>
          <a:p>
            <a:r>
              <a:rPr lang="en-US" sz="2400" b="1" dirty="0"/>
              <a:t>Add a 3 to 3.5 day ‘Boot Camp’ for new ED’s:  Integrate both Four Point and required training content </a:t>
            </a:r>
          </a:p>
          <a:p>
            <a:r>
              <a:rPr lang="en-US" sz="2400" b="1" dirty="0"/>
              <a:t>Require ACD representation at the Conference and Summer Institutes</a:t>
            </a:r>
          </a:p>
          <a:p>
            <a:r>
              <a:rPr lang="en-US" sz="2400" b="1" dirty="0"/>
              <a:t>Integrate new MainStreet America </a:t>
            </a:r>
            <a:r>
              <a:rPr lang="en-US" sz="2400" b="1" dirty="0" err="1"/>
              <a:t>Std’s</a:t>
            </a:r>
            <a:endParaRPr lang="en-US" sz="2400" b="1" dirty="0"/>
          </a:p>
          <a:p>
            <a:endParaRPr lang="en-US" sz="20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6BF38F-7A5F-354E-B676-0DF13407C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532737"/>
              </p:ext>
            </p:extLst>
          </p:nvPr>
        </p:nvGraphicFramePr>
        <p:xfrm>
          <a:off x="5847907" y="2147777"/>
          <a:ext cx="7207693" cy="4155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56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E6C-C6AD-1748-88BE-F0E9BE6F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Under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2B8E-50F8-1E41-8E32-BDD6C9DC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99" y="2456141"/>
            <a:ext cx="11470492" cy="2927350"/>
          </a:xfrm>
        </p:spPr>
        <p:txBody>
          <a:bodyPr>
            <a:noAutofit/>
          </a:bodyPr>
          <a:lstStyle/>
          <a:p>
            <a:r>
              <a:rPr lang="en-US" sz="2800" b="1" dirty="0"/>
              <a:t>Regional Institutes – still needed?</a:t>
            </a:r>
          </a:p>
          <a:p>
            <a:r>
              <a:rPr lang="en-US" sz="2800" b="1" dirty="0"/>
              <a:t>How to incentivize board member participation?</a:t>
            </a:r>
          </a:p>
          <a:p>
            <a:r>
              <a:rPr lang="en-US" sz="2800" b="1" dirty="0"/>
              <a:t>Move the Board Development training to a service?  Required?</a:t>
            </a:r>
          </a:p>
          <a:p>
            <a:r>
              <a:rPr lang="en-US" sz="2800" b="1" dirty="0"/>
              <a:t>Expand project management to a full day (or more)</a:t>
            </a:r>
          </a:p>
          <a:p>
            <a:r>
              <a:rPr lang="en-US" sz="2800" b="1" dirty="0"/>
              <a:t>‘Re-energize’ track for “stale” organizations</a:t>
            </a:r>
          </a:p>
          <a:p>
            <a:r>
              <a:rPr lang="en-US" sz="2800" b="1" dirty="0"/>
              <a:t>Implement Basic vs. advanced tracks</a:t>
            </a:r>
          </a:p>
          <a:p>
            <a:r>
              <a:rPr lang="en-US" sz="2800" b="1" dirty="0"/>
              <a:t>Complete Level I and II fundraising/grantwriting tracks annually</a:t>
            </a:r>
          </a:p>
        </p:txBody>
      </p:sp>
    </p:spTree>
    <p:extLst>
      <p:ext uri="{BB962C8B-B14F-4D97-AF65-F5344CB8AC3E}">
        <p14:creationId xmlns:p14="http://schemas.microsoft.com/office/powerpoint/2010/main" val="79033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B7CF-764F-AA48-932B-B40DD9D023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Building Capacity for Economic Vitality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22488-0DD0-2747-A6F1-7ECF21A4B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749" y="1956816"/>
            <a:ext cx="2781728" cy="347472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F453506F-FEB2-9F4F-96EB-FFE2A197E7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5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E6C-C6AD-1748-88BE-F0E9BE6F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Defining EV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2B8E-50F8-1E41-8E32-BDD6C9DC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87" y="2691963"/>
            <a:ext cx="11081726" cy="2927350"/>
          </a:xfrm>
        </p:spPr>
        <p:txBody>
          <a:bodyPr>
            <a:noAutofit/>
          </a:bodyPr>
          <a:lstStyle/>
          <a:p>
            <a:pPr marL="588963" indent="-588963"/>
            <a:r>
              <a:rPr lang="en-US" sz="3200" dirty="0"/>
              <a:t>The ability of an organization to do the Economic Vitality work - </a:t>
            </a:r>
            <a:r>
              <a:rPr lang="en-US" sz="3200" dirty="0">
                <a:solidFill>
                  <a:srgbClr val="FF0000"/>
                </a:solidFill>
              </a:rPr>
              <a:t>having the knowledge, skills, ability, connections and resources to implement Economic Vitality tasks</a:t>
            </a:r>
            <a:r>
              <a:rPr lang="en-US" sz="3200" dirty="0"/>
              <a:t> </a:t>
            </a:r>
          </a:p>
          <a:p>
            <a:pPr marL="588963" indent="-588963"/>
            <a:endParaRPr lang="en-US" sz="3200" dirty="0"/>
          </a:p>
          <a:p>
            <a:pPr marL="588963" indent="-588963"/>
            <a:r>
              <a:rPr lang="en-US" sz="3200" dirty="0"/>
              <a:t>A </a:t>
            </a:r>
            <a:r>
              <a:rPr lang="en-US" sz="3200" dirty="0">
                <a:solidFill>
                  <a:srgbClr val="FF0000"/>
                </a:solidFill>
              </a:rPr>
              <a:t>willingness to dive into a project </a:t>
            </a:r>
            <a:r>
              <a:rPr lang="en-US" sz="3200" dirty="0"/>
              <a:t>that seems impossible</a:t>
            </a:r>
          </a:p>
        </p:txBody>
      </p:sp>
    </p:spTree>
    <p:extLst>
      <p:ext uri="{BB962C8B-B14F-4D97-AF65-F5344CB8AC3E}">
        <p14:creationId xmlns:p14="http://schemas.microsoft.com/office/powerpoint/2010/main" val="145307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E6C-C6AD-1748-88BE-F0E9BE6F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Elements of EV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2B8E-50F8-1E41-8E32-BDD6C9DC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11" y="2487612"/>
            <a:ext cx="11629413" cy="34163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A “high-capacity” EV team is one willing to community </a:t>
            </a:r>
            <a:r>
              <a:rPr lang="en-US" sz="2200" b="1" dirty="0">
                <a:solidFill>
                  <a:srgbClr val="FF0000"/>
                </a:solidFill>
              </a:rPr>
              <a:t>organize, engage stakeholders, problem solve, educate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community and property owners about available public finance tools, and then utilize those tools (or work with their local municipalities to use them).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Working to </a:t>
            </a:r>
            <a:r>
              <a:rPr lang="en-US" sz="2200" b="1" dirty="0">
                <a:solidFill>
                  <a:srgbClr val="FF0000"/>
                </a:solidFill>
              </a:rPr>
              <a:t>create an environment that is supportive, open and welcoming to local business, entrepreneurs and innovators, leverages local, cultural and historical assets to drive the local economy</a:t>
            </a:r>
            <a:r>
              <a:rPr lang="en-US" sz="2200" b="1" dirty="0">
                <a:solidFill>
                  <a:schemeClr val="tx1"/>
                </a:solidFill>
              </a:rPr>
              <a:t>.</a:t>
            </a:r>
            <a:r>
              <a:rPr lang="en-US" sz="2200" dirty="0">
                <a:solidFill>
                  <a:schemeClr val="tx1"/>
                </a:solidFill>
              </a:rPr>
              <a:t>  The ED and some of the board should be comfortable with the concepts of economic and financial tools - capital, incentives, MR plans, bonds, incubators, lending strategies, etc. as well as property redevelopment that are appropriate to their community needs and resources.</a:t>
            </a:r>
          </a:p>
        </p:txBody>
      </p:sp>
    </p:spTree>
    <p:extLst>
      <p:ext uri="{BB962C8B-B14F-4D97-AF65-F5344CB8AC3E}">
        <p14:creationId xmlns:p14="http://schemas.microsoft.com/office/powerpoint/2010/main" val="385851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E6C-C6AD-1748-88BE-F0E9BE6F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chemeClr val="bg1"/>
                </a:solidFill>
              </a:rPr>
              <a:t>QuickPut</a:t>
            </a:r>
            <a:r>
              <a:rPr lang="en-US" sz="4400" b="1" dirty="0">
                <a:solidFill>
                  <a:schemeClr val="bg1"/>
                </a:solidFill>
              </a:rPr>
              <a:t>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2B8E-50F8-1E41-8E32-BDD6C9DC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99" y="2503459"/>
            <a:ext cx="11081726" cy="2927350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sz="2400" b="1" dirty="0"/>
              <a:t>Engage in brief discussion about the current capacity of your respective organizations to implement Economic Vitality tasks, as well as the Education, Training and Networking needs that should be addressed</a:t>
            </a:r>
          </a:p>
          <a:p>
            <a:pPr>
              <a:spcBef>
                <a:spcPts val="2000"/>
              </a:spcBef>
            </a:pPr>
            <a:r>
              <a:rPr lang="en-US" sz="2400" b="1" dirty="0"/>
              <a:t>Share ideas about what’s working, what needs additional development</a:t>
            </a:r>
          </a:p>
          <a:p>
            <a:pPr>
              <a:spcBef>
                <a:spcPts val="2000"/>
              </a:spcBef>
            </a:pPr>
            <a:r>
              <a:rPr lang="en-US" sz="2400" b="1" dirty="0"/>
              <a:t>Group discussion (assign a spokesperson)</a:t>
            </a:r>
          </a:p>
          <a:p>
            <a:pPr>
              <a:spcBef>
                <a:spcPts val="2000"/>
              </a:spcBef>
            </a:pPr>
            <a:r>
              <a:rPr lang="en-US" sz="2400" b="1" dirty="0"/>
              <a:t>30 minutes for discussion, 30 minutes for info sharing/discussion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C5AB2-92FC-764D-9646-17361C10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145" y="4974522"/>
            <a:ext cx="1455111" cy="18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34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{FCB49FC0-60BB-054B-BB26-96C7B2676F09}tf10001076</Template>
  <TotalTime>452</TotalTime>
  <Words>505</Words>
  <Application>Microsoft Macintosh PowerPoint</Application>
  <PresentationFormat>Widescreen</PresentationFormat>
  <Paragraphs>51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NMMS Education, Training and Networking</vt:lpstr>
      <vt:lpstr>NMMS Planning Priorities</vt:lpstr>
      <vt:lpstr>PowerPoint Presentation</vt:lpstr>
      <vt:lpstr>Changes in 2020</vt:lpstr>
      <vt:lpstr>Under Consideration</vt:lpstr>
      <vt:lpstr>Building Capacity for Economic Vitality</vt:lpstr>
      <vt:lpstr>Defining EV Capacity</vt:lpstr>
      <vt:lpstr>Elements of EV Capacity</vt:lpstr>
      <vt:lpstr>QuickPut Assignment</vt:lpstr>
      <vt:lpstr>EV Essential Questions</vt:lpstr>
      <vt:lpstr>Education/Training Questions</vt:lpstr>
      <vt:lpstr>Report Outs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Vitality Funding</dc:title>
  <dc:creator>Microsoft Office User</dc:creator>
  <cp:lastModifiedBy>Eduardo X. Martinez</cp:lastModifiedBy>
  <cp:revision>37</cp:revision>
  <dcterms:created xsi:type="dcterms:W3CDTF">2019-10-13T20:50:02Z</dcterms:created>
  <dcterms:modified xsi:type="dcterms:W3CDTF">2019-10-18T16:59:16Z</dcterms:modified>
</cp:coreProperties>
</file>