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4DEF42-0930-40F4-A5CD-CA0E432203DC}" v="2611" dt="2019-10-13T03:27:53.609"/>
    <p1510:client id="{D0B21E0F-683B-4653-9A4D-B5F854EA4886}" v="1218" dt="2019-10-13T02:49:15.8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6" d="100"/>
          <a:sy n="86" d="100"/>
        </p:scale>
        <p:origin x="11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10/15/2019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97956" y="432191"/>
            <a:ext cx="6016625" cy="1006475"/>
          </a:xfrm>
        </p:spPr>
        <p:txBody>
          <a:bodyPr>
            <a:normAutofit/>
          </a:bodyPr>
          <a:lstStyle/>
          <a:p>
            <a:r>
              <a:rPr lang="en-US" dirty="0">
                <a:cs typeface="Calibri Light"/>
              </a:rPr>
              <a:t>History &amp; Mission</a:t>
            </a:r>
          </a:p>
        </p:txBody>
      </p:sp>
      <p:sp>
        <p:nvSpPr>
          <p:cNvPr id="3" name="Subtitle 2"/>
          <p:cNvSpPr>
            <a:spLocks noGrp="1"/>
          </p:cNvSpPr>
          <p:nvPr>
            <p:ph type="subTitle" idx="1"/>
          </p:nvPr>
        </p:nvSpPr>
        <p:spPr>
          <a:xfrm>
            <a:off x="4361982" y="1584352"/>
            <a:ext cx="7461250" cy="4687887"/>
          </a:xfrm>
        </p:spPr>
        <p:txBody>
          <a:bodyPr vert="horz" lIns="91440" tIns="45720" rIns="91440" bIns="45720" rtlCol="0" anchor="t">
            <a:normAutofit/>
          </a:bodyPr>
          <a:lstStyle/>
          <a:p>
            <a:r>
              <a:rPr lang="en-US" dirty="0">
                <a:ea typeface="+mn-lt"/>
                <a:cs typeface="+mn-lt"/>
              </a:rPr>
              <a:t>The Northeastern New Mexico Educational Foundation was incorporated in 1997 to provide higher educational opportunities to under-served adults in rural northeastern New Mexico. Between 1998 and 2008, The Center helped people obtain associates, bachelors, and master's degrees. In 2008, we gave our facility to Highlands University. Highlands left Raton in 2015. </a:t>
            </a:r>
          </a:p>
          <a:p>
            <a:endParaRPr lang="en-US" dirty="0">
              <a:ea typeface="+mn-lt"/>
              <a:cs typeface="+mn-lt"/>
            </a:endParaRPr>
          </a:p>
          <a:p>
            <a:r>
              <a:rPr lang="en-US" dirty="0">
                <a:ea typeface="+mn-lt"/>
                <a:cs typeface="+mn-lt"/>
              </a:rPr>
              <a:t>The NENMEF is  back in a whole new way as</a:t>
            </a:r>
          </a:p>
          <a:p>
            <a:r>
              <a:rPr lang="en-US" dirty="0">
                <a:cs typeface="Calibri"/>
              </a:rPr>
              <a:t>The Center for Community Innovation</a:t>
            </a:r>
          </a:p>
          <a:p>
            <a:r>
              <a:rPr lang="en-US" dirty="0">
                <a:cs typeface="Calibri"/>
              </a:rPr>
              <a:t>Fighting for Raton's economic future.</a:t>
            </a:r>
          </a:p>
        </p:txBody>
      </p:sp>
      <p:pic>
        <p:nvPicPr>
          <p:cNvPr id="4" name="Picture 4" descr="A close up of a logo&#10;&#10;Description generated with very high confidence">
            <a:extLst>
              <a:ext uri="{FF2B5EF4-FFF2-40B4-BE49-F238E27FC236}">
                <a16:creationId xmlns:a16="http://schemas.microsoft.com/office/drawing/2014/main" id="{2725BA7F-558F-4D5C-BE1F-F1F5B1F4F5E3}"/>
              </a:ext>
            </a:extLst>
          </p:cNvPr>
          <p:cNvPicPr>
            <a:picLocks noChangeAspect="1"/>
          </p:cNvPicPr>
          <p:nvPr/>
        </p:nvPicPr>
        <p:blipFill>
          <a:blip r:embed="rId2"/>
          <a:stretch>
            <a:fillRect/>
          </a:stretch>
        </p:blipFill>
        <p:spPr>
          <a:xfrm>
            <a:off x="1587" y="755651"/>
            <a:ext cx="4648200" cy="4656137"/>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AE809-6891-4623-9899-19FF3E017CDB}"/>
              </a:ext>
            </a:extLst>
          </p:cNvPr>
          <p:cNvSpPr>
            <a:spLocks noGrp="1"/>
          </p:cNvSpPr>
          <p:nvPr>
            <p:ph type="title"/>
          </p:nvPr>
        </p:nvSpPr>
        <p:spPr>
          <a:xfrm>
            <a:off x="800725" y="215223"/>
            <a:ext cx="10515600" cy="1325563"/>
          </a:xfrm>
        </p:spPr>
        <p:txBody>
          <a:bodyPr/>
          <a:lstStyle/>
          <a:p>
            <a:pPr algn="ctr"/>
            <a:r>
              <a:rPr lang="en-US" dirty="0">
                <a:cs typeface="Calibri Light"/>
              </a:rPr>
              <a:t>Services &amp; Programs</a:t>
            </a:r>
          </a:p>
        </p:txBody>
      </p:sp>
      <p:sp>
        <p:nvSpPr>
          <p:cNvPr id="3" name="Content Placeholder 2">
            <a:extLst>
              <a:ext uri="{FF2B5EF4-FFF2-40B4-BE49-F238E27FC236}">
                <a16:creationId xmlns:a16="http://schemas.microsoft.com/office/drawing/2014/main" id="{5CC76C6B-9AA7-4275-878B-134234C1F289}"/>
              </a:ext>
            </a:extLst>
          </p:cNvPr>
          <p:cNvSpPr>
            <a:spLocks noGrp="1"/>
          </p:cNvSpPr>
          <p:nvPr>
            <p:ph idx="1"/>
          </p:nvPr>
        </p:nvSpPr>
        <p:spPr>
          <a:xfrm>
            <a:off x="838200" y="1413395"/>
            <a:ext cx="10515600" cy="4351338"/>
          </a:xfrm>
        </p:spPr>
        <p:txBody>
          <a:bodyPr vert="horz" lIns="91440" tIns="45720" rIns="91440" bIns="45720" rtlCol="0" anchor="t">
            <a:normAutofit/>
          </a:bodyPr>
          <a:lstStyle/>
          <a:p>
            <a:pPr marL="0" indent="0" algn="ctr">
              <a:buNone/>
            </a:pPr>
            <a:r>
              <a:rPr lang="en-US" dirty="0">
                <a:cs typeface="Calibri" panose="020F0502020204030204"/>
              </a:rPr>
              <a:t>As The Center began transitioning from a solely higher ed focus to an economic development focus they partnered with Raton MainStreet and New Mexico Mainstreet's Sean O'Shea to complete a feasibility study to help determine the needs of the community and what services should be offered to have the biggest community impact. </a:t>
            </a:r>
            <a:endParaRPr lang="en-US" b="1" dirty="0">
              <a:cs typeface="Calibri" panose="020F0502020204030204"/>
            </a:endParaRPr>
          </a:p>
          <a:p>
            <a:pPr marL="0" indent="0" algn="ctr">
              <a:buNone/>
            </a:pPr>
            <a:endParaRPr lang="en-US" dirty="0">
              <a:cs typeface="Calibri" panose="020F0502020204030204"/>
            </a:endParaRPr>
          </a:p>
          <a:p>
            <a:pPr marL="0" indent="0" algn="ctr">
              <a:buNone/>
            </a:pPr>
            <a:r>
              <a:rPr lang="en-US" dirty="0">
                <a:cs typeface="Calibri" panose="020F0502020204030204"/>
              </a:rPr>
              <a:t>Truly knowing the needs of your community and having data (such as a feasibility study) to include in funding requests is important and often required to complete funding requests.</a:t>
            </a:r>
          </a:p>
          <a:p>
            <a:pPr marL="0" indent="0">
              <a:buNone/>
            </a:pPr>
            <a:endParaRPr lang="en-US" b="1" dirty="0">
              <a:cs typeface="Calibri" panose="020F0502020204030204"/>
            </a:endParaRPr>
          </a:p>
        </p:txBody>
      </p:sp>
    </p:spTree>
    <p:extLst>
      <p:ext uri="{BB962C8B-B14F-4D97-AF65-F5344CB8AC3E}">
        <p14:creationId xmlns:p14="http://schemas.microsoft.com/office/powerpoint/2010/main" val="257448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AE809-6891-4623-9899-19FF3E017CDB}"/>
              </a:ext>
            </a:extLst>
          </p:cNvPr>
          <p:cNvSpPr>
            <a:spLocks noGrp="1"/>
          </p:cNvSpPr>
          <p:nvPr>
            <p:ph type="title"/>
          </p:nvPr>
        </p:nvSpPr>
        <p:spPr>
          <a:xfrm>
            <a:off x="800725" y="215223"/>
            <a:ext cx="10515600" cy="1325563"/>
          </a:xfrm>
        </p:spPr>
        <p:txBody>
          <a:bodyPr/>
          <a:lstStyle/>
          <a:p>
            <a:pPr algn="ctr"/>
            <a:r>
              <a:rPr lang="en-US" dirty="0">
                <a:cs typeface="Calibri Light"/>
              </a:rPr>
              <a:t>Services &amp; Programs</a:t>
            </a:r>
          </a:p>
        </p:txBody>
      </p:sp>
      <p:sp>
        <p:nvSpPr>
          <p:cNvPr id="3" name="Content Placeholder 2">
            <a:extLst>
              <a:ext uri="{FF2B5EF4-FFF2-40B4-BE49-F238E27FC236}">
                <a16:creationId xmlns:a16="http://schemas.microsoft.com/office/drawing/2014/main" id="{5CC76C6B-9AA7-4275-878B-134234C1F289}"/>
              </a:ext>
            </a:extLst>
          </p:cNvPr>
          <p:cNvSpPr>
            <a:spLocks noGrp="1"/>
          </p:cNvSpPr>
          <p:nvPr>
            <p:ph idx="1"/>
          </p:nvPr>
        </p:nvSpPr>
        <p:spPr>
          <a:xfrm>
            <a:off x="625839" y="1419641"/>
            <a:ext cx="4931764" cy="4351338"/>
          </a:xfrm>
        </p:spPr>
        <p:txBody>
          <a:bodyPr vert="horz" lIns="91440" tIns="45720" rIns="91440" bIns="45720" rtlCol="0" anchor="t">
            <a:normAutofit fontScale="92500" lnSpcReduction="10000"/>
          </a:bodyPr>
          <a:lstStyle/>
          <a:p>
            <a:pPr marL="0" indent="0" algn="ctr">
              <a:buNone/>
            </a:pPr>
            <a:r>
              <a:rPr lang="en-US" b="1" dirty="0">
                <a:cs typeface="Calibri" panose="020F0502020204030204"/>
              </a:rPr>
              <a:t>Entreprenurial Training</a:t>
            </a:r>
            <a:endParaRPr lang="en-US" dirty="0">
              <a:cs typeface="Calibri" panose="020F0502020204030204"/>
            </a:endParaRPr>
          </a:p>
          <a:p>
            <a:pPr marL="0" indent="0" algn="ctr">
              <a:buNone/>
            </a:pPr>
            <a:r>
              <a:rPr lang="en-US" dirty="0">
                <a:cs typeface="Calibri" panose="020F0502020204030204"/>
              </a:rPr>
              <a:t>In the past 24 months, The Center has completed 3 Entreprenurial Bootcamps that assisted 18 Entrepreneurs in developing their small businesses.</a:t>
            </a:r>
            <a:endParaRPr lang="en-US" b="1" dirty="0">
              <a:cs typeface="Calibri" panose="020F0502020204030204"/>
            </a:endParaRPr>
          </a:p>
          <a:p>
            <a:pPr marL="0" indent="0" algn="ctr">
              <a:buNone/>
            </a:pPr>
            <a:endParaRPr lang="en-US" dirty="0">
              <a:cs typeface="Calibri" panose="020F0502020204030204"/>
            </a:endParaRPr>
          </a:p>
          <a:p>
            <a:pPr marL="0" indent="0" algn="ctr">
              <a:buNone/>
            </a:pPr>
            <a:r>
              <a:rPr lang="en-US" b="1" i="1" dirty="0">
                <a:cs typeface="Calibri" panose="020F0502020204030204"/>
              </a:rPr>
              <a:t>Funding Sources: </a:t>
            </a:r>
            <a:r>
              <a:rPr lang="en-US" dirty="0">
                <a:cs typeface="Calibri" panose="020F0502020204030204"/>
              </a:rPr>
              <a:t>Libraries as Launchpad Grant Recipient, </a:t>
            </a:r>
          </a:p>
          <a:p>
            <a:pPr marL="0" indent="0" algn="ctr">
              <a:buNone/>
            </a:pPr>
            <a:r>
              <a:rPr lang="en-US" dirty="0">
                <a:cs typeface="Calibri" panose="020F0502020204030204"/>
              </a:rPr>
              <a:t>The City of Raton, The City of Trinidad, Creative Startups</a:t>
            </a:r>
            <a:endParaRPr lang="en-US" dirty="0"/>
          </a:p>
          <a:p>
            <a:pPr marL="0" indent="0">
              <a:buNone/>
            </a:pPr>
            <a:endParaRPr lang="en-US" b="1" dirty="0">
              <a:cs typeface="Calibri" panose="020F0502020204030204"/>
            </a:endParaRPr>
          </a:p>
        </p:txBody>
      </p:sp>
      <p:cxnSp>
        <p:nvCxnSpPr>
          <p:cNvPr id="5" name="Straight Arrow Connector 4">
            <a:extLst>
              <a:ext uri="{FF2B5EF4-FFF2-40B4-BE49-F238E27FC236}">
                <a16:creationId xmlns:a16="http://schemas.microsoft.com/office/drawing/2014/main" id="{3CF971BA-DA33-452E-A23A-7604282FC72C}"/>
              </a:ext>
            </a:extLst>
          </p:cNvPr>
          <p:cNvCxnSpPr/>
          <p:nvPr/>
        </p:nvCxnSpPr>
        <p:spPr>
          <a:xfrm>
            <a:off x="5926110" y="1422818"/>
            <a:ext cx="6246" cy="4359635"/>
          </a:xfrm>
          <a:prstGeom prst="straightConnector1">
            <a:avLst/>
          </a:prstGeom>
          <a:ln w="57150"/>
        </p:spPr>
        <p:style>
          <a:lnRef idx="1">
            <a:schemeClr val="accent1"/>
          </a:lnRef>
          <a:fillRef idx="0">
            <a:schemeClr val="accent1"/>
          </a:fillRef>
          <a:effectRef idx="0">
            <a:schemeClr val="accent1"/>
          </a:effectRef>
          <a:fontRef idx="minor">
            <a:schemeClr val="tx1"/>
          </a:fontRef>
        </p:style>
      </p:cxnSp>
      <p:pic>
        <p:nvPicPr>
          <p:cNvPr id="6" name="Picture 6" descr="A picture containing drawing&#10;&#10;Description generated with very high confidence">
            <a:extLst>
              <a:ext uri="{FF2B5EF4-FFF2-40B4-BE49-F238E27FC236}">
                <a16:creationId xmlns:a16="http://schemas.microsoft.com/office/drawing/2014/main" id="{D1F84876-84E8-4683-8833-C4FF594108CB}"/>
              </a:ext>
            </a:extLst>
          </p:cNvPr>
          <p:cNvPicPr>
            <a:picLocks noChangeAspect="1"/>
          </p:cNvPicPr>
          <p:nvPr/>
        </p:nvPicPr>
        <p:blipFill>
          <a:blip r:embed="rId2"/>
          <a:stretch>
            <a:fillRect/>
          </a:stretch>
        </p:blipFill>
        <p:spPr>
          <a:xfrm>
            <a:off x="8259580" y="1161246"/>
            <a:ext cx="2131102" cy="1562459"/>
          </a:xfrm>
          <a:prstGeom prst="rect">
            <a:avLst/>
          </a:prstGeom>
        </p:spPr>
      </p:pic>
      <p:sp>
        <p:nvSpPr>
          <p:cNvPr id="9" name="Content Placeholder 2">
            <a:extLst>
              <a:ext uri="{FF2B5EF4-FFF2-40B4-BE49-F238E27FC236}">
                <a16:creationId xmlns:a16="http://schemas.microsoft.com/office/drawing/2014/main" id="{43A858EC-93E4-4E59-B9F5-8B865C5FFC92}"/>
              </a:ext>
            </a:extLst>
          </p:cNvPr>
          <p:cNvSpPr txBox="1">
            <a:spLocks/>
          </p:cNvSpPr>
          <p:nvPr/>
        </p:nvSpPr>
        <p:spPr>
          <a:xfrm>
            <a:off x="6224666" y="2896171"/>
            <a:ext cx="5793698"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cs typeface="Calibri" panose="020F0502020204030204"/>
              </a:rPr>
              <a:t>The Center is home to FatPipe Raton, a Co-Working space that is a branch of FatPipe in ABQ. We offer coworking space and online class offerings available to FatPipe Tenants.</a:t>
            </a:r>
            <a:endParaRPr lang="en-US" b="1" dirty="0">
              <a:cs typeface="Calibri" panose="020F0502020204030204"/>
            </a:endParaRPr>
          </a:p>
          <a:p>
            <a:pPr marL="0" indent="0" algn="ctr">
              <a:buNone/>
            </a:pPr>
            <a:r>
              <a:rPr lang="en-US" b="1" i="1" dirty="0">
                <a:cs typeface="Calibri" panose="020F0502020204030204"/>
              </a:rPr>
              <a:t>Funding Sources: </a:t>
            </a:r>
            <a:r>
              <a:rPr lang="en-US" dirty="0">
                <a:cs typeface="Calibri" panose="020F0502020204030204"/>
              </a:rPr>
              <a:t>LEDA Funds help with some costs (Hi Speed Internet), Local Fundraising &amp; Tenants</a:t>
            </a:r>
          </a:p>
          <a:p>
            <a:pPr marL="0" indent="0">
              <a:buFont typeface="Arial" panose="020B0604020202020204" pitchFamily="34" charset="0"/>
              <a:buNone/>
            </a:pPr>
            <a:endParaRPr lang="en-US" b="1" dirty="0">
              <a:cs typeface="Calibri" panose="020F0502020204030204"/>
            </a:endParaRPr>
          </a:p>
        </p:txBody>
      </p:sp>
    </p:spTree>
    <p:extLst>
      <p:ext uri="{BB962C8B-B14F-4D97-AF65-F5344CB8AC3E}">
        <p14:creationId xmlns:p14="http://schemas.microsoft.com/office/powerpoint/2010/main" val="26458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AE809-6891-4623-9899-19FF3E017CDB}"/>
              </a:ext>
            </a:extLst>
          </p:cNvPr>
          <p:cNvSpPr>
            <a:spLocks noGrp="1"/>
          </p:cNvSpPr>
          <p:nvPr>
            <p:ph type="title"/>
          </p:nvPr>
        </p:nvSpPr>
        <p:spPr>
          <a:xfrm>
            <a:off x="800725" y="215223"/>
            <a:ext cx="10515600" cy="1325563"/>
          </a:xfrm>
        </p:spPr>
        <p:txBody>
          <a:bodyPr/>
          <a:lstStyle/>
          <a:p>
            <a:pPr algn="ctr"/>
            <a:r>
              <a:rPr lang="en-US" dirty="0">
                <a:cs typeface="Calibri Light"/>
              </a:rPr>
              <a:t>Services &amp; Programs</a:t>
            </a:r>
          </a:p>
        </p:txBody>
      </p:sp>
      <p:sp>
        <p:nvSpPr>
          <p:cNvPr id="7" name="Content Placeholder 2">
            <a:extLst>
              <a:ext uri="{FF2B5EF4-FFF2-40B4-BE49-F238E27FC236}">
                <a16:creationId xmlns:a16="http://schemas.microsoft.com/office/drawing/2014/main" id="{2BA7BC26-098F-4399-BEB3-5EFCBBEA6980}"/>
              </a:ext>
            </a:extLst>
          </p:cNvPr>
          <p:cNvSpPr txBox="1">
            <a:spLocks/>
          </p:cNvSpPr>
          <p:nvPr/>
        </p:nvSpPr>
        <p:spPr>
          <a:xfrm>
            <a:off x="582118" y="4692494"/>
            <a:ext cx="4931764" cy="217776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i="1" dirty="0">
                <a:cs typeface="Calibri" panose="020F0502020204030204"/>
              </a:rPr>
              <a:t>Funding Sources: </a:t>
            </a:r>
            <a:r>
              <a:rPr lang="en-US" dirty="0">
                <a:cs typeface="Calibri" panose="020F0502020204030204"/>
              </a:rPr>
              <a:t>The Center (local fundraising efforts), USDA Equipment Grant </a:t>
            </a:r>
            <a:endParaRPr lang="en-US" b="1" dirty="0">
              <a:cs typeface="Calibri" panose="020F0502020204030204"/>
            </a:endParaRPr>
          </a:p>
          <a:p>
            <a:pPr marL="0" indent="0">
              <a:buFont typeface="Arial" panose="020B0604020202020204" pitchFamily="34" charset="0"/>
              <a:buNone/>
            </a:pPr>
            <a:endParaRPr lang="en-US" b="1" dirty="0">
              <a:cs typeface="Calibri" panose="020F0502020204030204"/>
            </a:endParaRPr>
          </a:p>
        </p:txBody>
      </p:sp>
      <p:cxnSp>
        <p:nvCxnSpPr>
          <p:cNvPr id="9" name="Straight Arrow Connector 8">
            <a:extLst>
              <a:ext uri="{FF2B5EF4-FFF2-40B4-BE49-F238E27FC236}">
                <a16:creationId xmlns:a16="http://schemas.microsoft.com/office/drawing/2014/main" id="{D67FC506-03B5-478E-B85B-423E08B5024D}"/>
              </a:ext>
            </a:extLst>
          </p:cNvPr>
          <p:cNvCxnSpPr/>
          <p:nvPr/>
        </p:nvCxnSpPr>
        <p:spPr>
          <a:xfrm>
            <a:off x="5926110" y="1422818"/>
            <a:ext cx="6246" cy="4359635"/>
          </a:xfrm>
          <a:prstGeom prst="straightConnector1">
            <a:avLst/>
          </a:prstGeom>
          <a:ln w="57150"/>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CC4221C8-948D-4BCC-9867-6A266BA794F8}"/>
              </a:ext>
            </a:extLst>
          </p:cNvPr>
          <p:cNvSpPr>
            <a:spLocks noGrp="1"/>
          </p:cNvSpPr>
          <p:nvPr/>
        </p:nvSpPr>
        <p:spPr>
          <a:xfrm>
            <a:off x="6509478" y="4829902"/>
            <a:ext cx="5219076" cy="132832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i="1" dirty="0">
                <a:cs typeface="Calibri" panose="020F0502020204030204"/>
              </a:rPr>
              <a:t>Funding Sources: </a:t>
            </a:r>
            <a:r>
              <a:rPr lang="en-US" dirty="0">
                <a:cs typeface="Calibri" panose="020F0502020204030204"/>
              </a:rPr>
              <a:t>The New Mexico Economic Development Department funds job creation</a:t>
            </a:r>
            <a:endParaRPr lang="en-US" b="1" dirty="0">
              <a:cs typeface="Calibri" panose="020F0502020204030204"/>
            </a:endParaRPr>
          </a:p>
          <a:p>
            <a:pPr marL="0" indent="0">
              <a:buNone/>
            </a:pPr>
            <a:endParaRPr lang="en-US" b="1" dirty="0">
              <a:cs typeface="Calibri" panose="020F0502020204030204"/>
            </a:endParaRPr>
          </a:p>
        </p:txBody>
      </p:sp>
      <p:pic>
        <p:nvPicPr>
          <p:cNvPr id="12" name="Picture 12" descr="A picture containing bottle&#10;&#10;Description generated with very high confidence">
            <a:extLst>
              <a:ext uri="{FF2B5EF4-FFF2-40B4-BE49-F238E27FC236}">
                <a16:creationId xmlns:a16="http://schemas.microsoft.com/office/drawing/2014/main" id="{14F28A42-9634-41EB-8B53-321C18381D84}"/>
              </a:ext>
            </a:extLst>
          </p:cNvPr>
          <p:cNvPicPr>
            <a:picLocks noChangeAspect="1"/>
          </p:cNvPicPr>
          <p:nvPr/>
        </p:nvPicPr>
        <p:blipFill>
          <a:blip r:embed="rId2"/>
          <a:stretch>
            <a:fillRect/>
          </a:stretch>
        </p:blipFill>
        <p:spPr>
          <a:xfrm>
            <a:off x="433466" y="1328631"/>
            <a:ext cx="5366478" cy="3170164"/>
          </a:xfrm>
          <a:prstGeom prst="rect">
            <a:avLst/>
          </a:prstGeom>
        </p:spPr>
      </p:pic>
      <p:pic>
        <p:nvPicPr>
          <p:cNvPr id="14" name="Picture 14" descr="A picture containing drawing&#10;&#10;Description generated with very high confidence">
            <a:extLst>
              <a:ext uri="{FF2B5EF4-FFF2-40B4-BE49-F238E27FC236}">
                <a16:creationId xmlns:a16="http://schemas.microsoft.com/office/drawing/2014/main" id="{37748F22-3D27-44A9-A853-54A5BBB765C0}"/>
              </a:ext>
            </a:extLst>
          </p:cNvPr>
          <p:cNvPicPr>
            <a:picLocks noChangeAspect="1"/>
          </p:cNvPicPr>
          <p:nvPr/>
        </p:nvPicPr>
        <p:blipFill>
          <a:blip r:embed="rId3"/>
          <a:stretch>
            <a:fillRect/>
          </a:stretch>
        </p:blipFill>
        <p:spPr>
          <a:xfrm>
            <a:off x="6310859" y="1370722"/>
            <a:ext cx="5528872" cy="3217145"/>
          </a:xfrm>
          <a:prstGeom prst="rect">
            <a:avLst/>
          </a:prstGeom>
        </p:spPr>
      </p:pic>
    </p:spTree>
    <p:extLst>
      <p:ext uri="{BB962C8B-B14F-4D97-AF65-F5344CB8AC3E}">
        <p14:creationId xmlns:p14="http://schemas.microsoft.com/office/powerpoint/2010/main" val="12529405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249</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History &amp; Mission</vt:lpstr>
      <vt:lpstr>Services &amp; Programs</vt:lpstr>
      <vt:lpstr>Services &amp; Programs</vt:lpstr>
      <vt:lpstr>Services &amp; Programs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Brenda Ferri</cp:lastModifiedBy>
  <cp:revision>436</cp:revision>
  <dcterms:created xsi:type="dcterms:W3CDTF">2013-07-15T20:26:40Z</dcterms:created>
  <dcterms:modified xsi:type="dcterms:W3CDTF">2019-10-15T16:15:55Z</dcterms:modified>
</cp:coreProperties>
</file>