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9"/>
    <p:restoredTop sz="94206"/>
  </p:normalViewPr>
  <p:slideViewPr>
    <p:cSldViewPr snapToGrid="0" snapToObjects="1">
      <p:cViewPr varScale="1">
        <p:scale>
          <a:sx n="51" d="100"/>
          <a:sy n="51" d="100"/>
        </p:scale>
        <p:origin x="20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94-AF45-9D78-BBC7C09395B7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32-7645-84FA-206FF6479C52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2-7645-84FA-206FF6479C52}"/>
              </c:ext>
            </c:extLst>
          </c:dPt>
          <c:dPt>
            <c:idx val="3"/>
            <c:bubble3D val="0"/>
            <c:spPr>
              <a:solidFill>
                <a:srgbClr val="FAE20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32-7645-84FA-206FF6479C5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2-7645-84FA-206FF6479C52}"/>
              </c:ext>
            </c:extLst>
          </c:dPt>
          <c:cat>
            <c:strRef>
              <c:f>Sheet1!$A$2:$A$6</c:f>
              <c:strCache>
                <c:ptCount val="5"/>
                <c:pt idx="0">
                  <c:v>Design</c:v>
                </c:pt>
                <c:pt idx="1">
                  <c:v>Design/Promotion</c:v>
                </c:pt>
                <c:pt idx="2">
                  <c:v>Economic Vitality</c:v>
                </c:pt>
                <c:pt idx="3">
                  <c:v>Organization</c:v>
                </c:pt>
                <c:pt idx="4">
                  <c:v>Promotion</c:v>
                </c:pt>
              </c:strCache>
            </c:strRef>
          </c:cat>
          <c:val>
            <c:numRef>
              <c:f>Sheet1!$B$2:$B$6</c:f>
              <c:numCache>
                <c:formatCode>_("$"* #,##0_);_("$"* \(#,##0\);_("$"* "-"??_);_(@_)</c:formatCode>
                <c:ptCount val="5"/>
                <c:pt idx="0">
                  <c:v>201600</c:v>
                </c:pt>
                <c:pt idx="1">
                  <c:v>15000</c:v>
                </c:pt>
                <c:pt idx="2">
                  <c:v>40500</c:v>
                </c:pt>
                <c:pt idx="3">
                  <c:v>28000</c:v>
                </c:pt>
                <c:pt idx="4">
                  <c:v>25900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2-7645-84FA-206FF6479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9404632850478E-2"/>
          <c:y val="9.3985390407420651E-3"/>
          <c:w val="0.97246452771116831"/>
          <c:h val="0.95450263203209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E56-834B-B384-043A8C559A39}"/>
              </c:ext>
            </c:extLst>
          </c:dPt>
          <c:dPt>
            <c:idx val="1"/>
            <c:invertIfNegative val="0"/>
            <c:bubble3D val="0"/>
            <c:spPr>
              <a:solidFill>
                <a:srgbClr val="FAE20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56-834B-B384-043A8C559A3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E56-834B-B384-043A8C559A3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56-834B-B384-043A8C559A39}"/>
              </c:ext>
            </c:extLst>
          </c:dPt>
          <c:cat>
            <c:strRef>
              <c:f>Sheet1!$A$2:$A$6</c:f>
              <c:strCache>
                <c:ptCount val="5"/>
                <c:pt idx="0">
                  <c:v>Promotion</c:v>
                </c:pt>
                <c:pt idx="1">
                  <c:v>Organization</c:v>
                </c:pt>
                <c:pt idx="2">
                  <c:v>Economic Vitality</c:v>
                </c:pt>
                <c:pt idx="3">
                  <c:v>Design/Promotion</c:v>
                </c:pt>
                <c:pt idx="4">
                  <c:v>Design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9</c:v>
                </c:pt>
                <c:pt idx="1">
                  <c:v>8</c:v>
                </c:pt>
                <c:pt idx="2">
                  <c:v>11</c:v>
                </c:pt>
                <c:pt idx="3">
                  <c:v>2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6-834B-B384-043A8C559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6779072"/>
        <c:axId val="896780752"/>
      </c:barChart>
      <c:catAx>
        <c:axId val="896779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96780752"/>
        <c:crosses val="autoZero"/>
        <c:auto val="1"/>
        <c:lblAlgn val="ctr"/>
        <c:lblOffset val="100"/>
        <c:noMultiLvlLbl val="0"/>
      </c:catAx>
      <c:valAx>
        <c:axId val="89678075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89677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0F0D6-216E-0843-B452-F940F70CD64D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2A09A-F591-1944-ADBF-C4C75EA2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9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2A09A-F591-1944-ADBF-C4C75EA278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2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2A09A-F591-1944-ADBF-C4C75EA278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6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0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6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5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9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7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6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6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80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6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0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4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3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6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5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E176E4F-2C9D-0845-982C-53C52E3EB2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7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gif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B7CF-764F-AA48-932B-B40DD9D023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Economic Vitality Funding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F52A2-A7FC-8946-98EE-4E5C9015E4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Funders perspective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20C38EE-8752-7946-9873-3A37449AE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06" y="745945"/>
            <a:ext cx="2000071" cy="15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5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E6C-C6AD-1748-88BE-F0E9BE6F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About NMRA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2B8E-50F8-1E41-8E32-BDD6C9DC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87" y="2330456"/>
            <a:ext cx="11081726" cy="2927350"/>
          </a:xfrm>
        </p:spPr>
        <p:txBody>
          <a:bodyPr>
            <a:noAutofit/>
          </a:bodyPr>
          <a:lstStyle/>
          <a:p>
            <a:r>
              <a:rPr lang="en-US" sz="2400" b="1" dirty="0"/>
              <a:t>Mission</a:t>
            </a:r>
            <a:r>
              <a:rPr lang="en-US" sz="2400" dirty="0"/>
              <a:t>: </a:t>
            </a:r>
            <a:r>
              <a:rPr lang="en-US" sz="2000" dirty="0"/>
              <a:t>To strengthen the resiliency of New Mexico’s rural and underserved communities by </a:t>
            </a:r>
            <a:r>
              <a:rPr lang="en-US" sz="2000" dirty="0">
                <a:solidFill>
                  <a:srgbClr val="FF0000"/>
                </a:solidFill>
              </a:rPr>
              <a:t>mobilizing and leveraging resources </a:t>
            </a:r>
            <a:r>
              <a:rPr lang="en-US" sz="2000" dirty="0"/>
              <a:t>and collaborative partnerships that </a:t>
            </a:r>
            <a:r>
              <a:rPr lang="en-US" sz="2000" dirty="0">
                <a:solidFill>
                  <a:srgbClr val="FF0000"/>
                </a:solidFill>
              </a:rPr>
              <a:t>enhance the economic vibrancy</a:t>
            </a:r>
            <a:r>
              <a:rPr lang="en-US" sz="2000" dirty="0"/>
              <a:t> and quality of life of its residents. </a:t>
            </a:r>
          </a:p>
          <a:p>
            <a:endParaRPr lang="en-US" sz="1600" dirty="0"/>
          </a:p>
          <a:p>
            <a:r>
              <a:rPr lang="en-US" sz="2400" b="1" dirty="0"/>
              <a:t>Resilient Communities:  </a:t>
            </a:r>
            <a:r>
              <a:rPr lang="en-US" sz="2000" dirty="0"/>
              <a:t>Have</a:t>
            </a:r>
            <a:r>
              <a:rPr lang="en-US" sz="2000" dirty="0">
                <a:solidFill>
                  <a:srgbClr val="FF0000"/>
                </a:solidFill>
              </a:rPr>
              <a:t> awareness of their strengths and a high capacity to utilize those assets </a:t>
            </a:r>
            <a:r>
              <a:rPr lang="en-US" sz="2000" dirty="0"/>
              <a:t>to build community while adapting to changing socio-economic conditions in order </a:t>
            </a:r>
            <a:r>
              <a:rPr lang="en-US" sz="2000" dirty="0">
                <a:solidFill>
                  <a:srgbClr val="FF0000"/>
                </a:solidFill>
              </a:rPr>
              <a:t>to sustain economic activity</a:t>
            </a:r>
            <a:r>
              <a:rPr lang="en-US" sz="2000" dirty="0"/>
              <a:t>, social connectivity, and quality of life</a:t>
            </a:r>
            <a:r>
              <a:rPr lang="en-US" dirty="0"/>
              <a:t>. </a:t>
            </a:r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70C633AF-1882-114C-A308-B286FA63F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1" y="5563490"/>
            <a:ext cx="1371600" cy="1080198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8B9477-2585-704D-A755-09E4CBC217F8}"/>
              </a:ext>
            </a:extLst>
          </p:cNvPr>
          <p:cNvSpPr txBox="1">
            <a:spLocks/>
          </p:cNvSpPr>
          <p:nvPr/>
        </p:nvSpPr>
        <p:spPr>
          <a:xfrm>
            <a:off x="562587" y="5468937"/>
            <a:ext cx="9953014" cy="1174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Resilient Communities Fund:</a:t>
            </a:r>
            <a:r>
              <a:rPr lang="en-US" sz="2400" dirty="0"/>
              <a:t> </a:t>
            </a:r>
            <a:r>
              <a:rPr lang="en-US" sz="2000" dirty="0"/>
              <a:t>provides financial support for locally-driven</a:t>
            </a:r>
            <a:r>
              <a:rPr lang="en-US" sz="2000" dirty="0">
                <a:solidFill>
                  <a:srgbClr val="FF0000"/>
                </a:solidFill>
              </a:rPr>
              <a:t>, community-based economic development projects </a:t>
            </a:r>
            <a:r>
              <a:rPr lang="en-US" sz="2000" dirty="0"/>
              <a:t>statewide.</a:t>
            </a:r>
          </a:p>
        </p:txBody>
      </p:sp>
    </p:spTree>
    <p:extLst>
      <p:ext uri="{BB962C8B-B14F-4D97-AF65-F5344CB8AC3E}">
        <p14:creationId xmlns:p14="http://schemas.microsoft.com/office/powerpoint/2010/main" val="14530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E6C-C6AD-1748-88BE-F0E9BE6F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Our Funding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2B8E-50F8-1E41-8E32-BDD6C9DC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11" y="2487612"/>
            <a:ext cx="11629413" cy="34163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Strategies for Rural Development</a:t>
            </a:r>
            <a:r>
              <a:rPr lang="en-US" sz="2400" dirty="0"/>
              <a:t>: </a:t>
            </a:r>
            <a:r>
              <a:rPr lang="en-US" sz="2000" dirty="0"/>
              <a:t>Initiatives that revitalize the most sustainable and traditional practices in creative ways and upgrade rural built environments in terms of revitalization and community cohesiveness/connectivity.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Economic Development</a:t>
            </a:r>
            <a:r>
              <a:rPr lang="en-US" sz="2400" b="1" dirty="0"/>
              <a:t>:  </a:t>
            </a:r>
            <a:r>
              <a:rPr lang="en-US" sz="2000" dirty="0"/>
              <a:t>Expand the economic base by fostering entrepreneurship across sectors, provide training and technical assistance to entrepreneurs.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Influencing Built Environments: </a:t>
            </a:r>
            <a:r>
              <a:rPr lang="en-US" sz="2000" dirty="0"/>
              <a:t>Inject community voice into development, use innovative approaches to planning, design and construction, affordable housing.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Capacity-Building in the Nonprofit Sector: </a:t>
            </a:r>
            <a:r>
              <a:rPr lang="en-US" sz="2000" dirty="0"/>
              <a:t>Engage diversity, develop leadership, access expertise, professional development and training that builds capacity.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Linking Arts and Community Engagement:  </a:t>
            </a:r>
            <a:r>
              <a:rPr lang="en-US" sz="2000" dirty="0"/>
              <a:t>arts as a tool for civic engagement, collaboration-building, reaching diverse audiences, and economic revitalization.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851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D30CD-F08A-664C-8C64-F561A3B0204D}"/>
              </a:ext>
            </a:extLst>
          </p:cNvPr>
          <p:cNvSpPr txBox="1">
            <a:spLocks/>
          </p:cNvSpPr>
          <p:nvPr/>
        </p:nvSpPr>
        <p:spPr>
          <a:xfrm>
            <a:off x="0" y="87858"/>
            <a:ext cx="8761413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RCF Grants - $311,000 since 2014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7732B1E-6B61-9C4C-878C-DCB67A456E0E}"/>
              </a:ext>
            </a:extLst>
          </p:cNvPr>
          <p:cNvGrpSpPr/>
          <p:nvPr/>
        </p:nvGrpSpPr>
        <p:grpSpPr>
          <a:xfrm>
            <a:off x="200025" y="808942"/>
            <a:ext cx="4586095" cy="5874092"/>
            <a:chOff x="200025" y="808942"/>
            <a:chExt cx="4586095" cy="587409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87D37E-3B4C-1843-B405-74CF2482966A}"/>
                </a:ext>
              </a:extLst>
            </p:cNvPr>
            <p:cNvGrpSpPr/>
            <p:nvPr/>
          </p:nvGrpSpPr>
          <p:grpSpPr>
            <a:xfrm>
              <a:off x="291053" y="808942"/>
              <a:ext cx="4180934" cy="4020229"/>
              <a:chOff x="119600" y="794653"/>
              <a:chExt cx="4180934" cy="4020229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FC1F04AB-C6CB-604F-9679-10AF887B38A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38395122"/>
                  </p:ext>
                </p:extLst>
              </p:nvPr>
            </p:nvGraphicFramePr>
            <p:xfrm>
              <a:off x="631821" y="1009114"/>
              <a:ext cx="3668713" cy="380576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E64548-385A-144F-AAB6-FB53C4479C99}"/>
                  </a:ext>
                </a:extLst>
              </p:cNvPr>
              <p:cNvSpPr txBox="1"/>
              <p:nvPr/>
            </p:nvSpPr>
            <p:spPr>
              <a:xfrm>
                <a:off x="2728258" y="2637711"/>
                <a:ext cx="11272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$201.6k</a:t>
                </a:r>
              </a:p>
              <a:p>
                <a:pPr algn="ctr"/>
                <a:r>
                  <a:rPr lang="en-US" sz="2000" b="1" dirty="0"/>
                  <a:t>65%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4F6F94-2BBE-4D46-B626-F21D6BCF8D4C}"/>
                  </a:ext>
                </a:extLst>
              </p:cNvPr>
              <p:cNvSpPr txBox="1"/>
              <p:nvPr/>
            </p:nvSpPr>
            <p:spPr>
              <a:xfrm>
                <a:off x="1782555" y="794653"/>
                <a:ext cx="7425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$25.9k</a:t>
                </a:r>
              </a:p>
              <a:p>
                <a:pPr algn="ctr"/>
                <a:r>
                  <a:rPr lang="en-US" sz="1400" b="1" dirty="0"/>
                  <a:t>8%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DAE37B-8EB6-1B45-A086-4216B16C4E15}"/>
                  </a:ext>
                </a:extLst>
              </p:cNvPr>
              <p:cNvSpPr txBox="1"/>
              <p:nvPr/>
            </p:nvSpPr>
            <p:spPr>
              <a:xfrm>
                <a:off x="750271" y="1337789"/>
                <a:ext cx="5918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$28k</a:t>
                </a:r>
              </a:p>
              <a:p>
                <a:pPr algn="ctr"/>
                <a:r>
                  <a:rPr lang="en-US" sz="1400" b="1" dirty="0"/>
                  <a:t>9%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D09BBA-B589-A845-8240-1D48602E46D8}"/>
                  </a:ext>
                </a:extLst>
              </p:cNvPr>
              <p:cNvSpPr txBox="1"/>
              <p:nvPr/>
            </p:nvSpPr>
            <p:spPr>
              <a:xfrm>
                <a:off x="119600" y="2569753"/>
                <a:ext cx="7425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$40.5k</a:t>
                </a:r>
              </a:p>
              <a:p>
                <a:pPr algn="ctr"/>
                <a:r>
                  <a:rPr lang="en-US" sz="1400" b="1" dirty="0"/>
                  <a:t>13%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4BFEDD-5601-AD4C-B24C-73C188FA88D0}"/>
                  </a:ext>
                </a:extLst>
              </p:cNvPr>
              <p:cNvSpPr txBox="1"/>
              <p:nvPr/>
            </p:nvSpPr>
            <p:spPr>
              <a:xfrm>
                <a:off x="354561" y="3499201"/>
                <a:ext cx="5918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$15k</a:t>
                </a:r>
              </a:p>
              <a:p>
                <a:pPr algn="ctr"/>
                <a:r>
                  <a:rPr lang="en-US" sz="1400" b="1" dirty="0"/>
                  <a:t>5%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FDB3924-DA53-1644-8DEE-ED84F54D9AB3}"/>
                </a:ext>
              </a:extLst>
            </p:cNvPr>
            <p:cNvGrpSpPr/>
            <p:nvPr/>
          </p:nvGrpSpPr>
          <p:grpSpPr>
            <a:xfrm>
              <a:off x="200025" y="3458081"/>
              <a:ext cx="4586095" cy="2789169"/>
              <a:chOff x="200025" y="3929577"/>
              <a:chExt cx="4586095" cy="2789169"/>
            </a:xfrm>
          </p:grpSpPr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9064423F-DDBF-884E-9A34-7CEA5BEA6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97778449"/>
                  </p:ext>
                </p:extLst>
              </p:nvPr>
            </p:nvGraphicFramePr>
            <p:xfrm>
              <a:off x="200025" y="3929577"/>
              <a:ext cx="4471987" cy="278916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5A38A1-AEB3-F545-80B5-B4CB72495A31}"/>
                  </a:ext>
                </a:extLst>
              </p:cNvPr>
              <p:cNvSpPr txBox="1"/>
              <p:nvPr/>
            </p:nvSpPr>
            <p:spPr>
              <a:xfrm>
                <a:off x="621899" y="5801659"/>
                <a:ext cx="38731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9               8               11              2               52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35B56B-404A-1447-B505-1C3BC2F752F2}"/>
                  </a:ext>
                </a:extLst>
              </p:cNvPr>
              <p:cNvSpPr txBox="1"/>
              <p:nvPr/>
            </p:nvSpPr>
            <p:spPr>
              <a:xfrm>
                <a:off x="364717" y="5539400"/>
                <a:ext cx="44214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Promo         Org            EV</a:t>
                </a:r>
                <a:r>
                  <a:rPr lang="en-US" sz="1400" b="1" dirty="0">
                    <a:solidFill>
                      <a:srgbClr val="FF0000"/>
                    </a:solidFill>
                  </a:rPr>
                  <a:t>*</a:t>
                </a:r>
                <a:r>
                  <a:rPr lang="en-US" sz="1400" b="1" dirty="0"/>
                  <a:t>          D/P          Design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024162-2C2F-3346-AD04-4686285B53E8}"/>
                </a:ext>
              </a:extLst>
            </p:cNvPr>
            <p:cNvSpPr txBox="1"/>
            <p:nvPr/>
          </p:nvSpPr>
          <p:spPr>
            <a:xfrm>
              <a:off x="621899" y="6375257"/>
              <a:ext cx="29690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* </a:t>
              </a:r>
              <a:r>
                <a:rPr lang="en-US" sz="1400" i="1" dirty="0"/>
                <a:t>Includes 2 non-NMMS affiliates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D99DE06-5CAF-F24B-945A-57D9B20C7AF8}"/>
              </a:ext>
            </a:extLst>
          </p:cNvPr>
          <p:cNvGrpSpPr/>
          <p:nvPr/>
        </p:nvGrpSpPr>
        <p:grpSpPr>
          <a:xfrm>
            <a:off x="6338134" y="690966"/>
            <a:ext cx="5708283" cy="6161756"/>
            <a:chOff x="6338134" y="690966"/>
            <a:chExt cx="5708283" cy="616175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765A3F-E653-5B44-86CC-9F71E7897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8134" y="690966"/>
              <a:ext cx="5481317" cy="6161756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5B7CBDC-7C83-A84D-83A1-9795BA32A698}"/>
                </a:ext>
              </a:extLst>
            </p:cNvPr>
            <p:cNvSpPr/>
            <p:nvPr/>
          </p:nvSpPr>
          <p:spPr>
            <a:xfrm>
              <a:off x="7676508" y="3123392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C031A06-D53C-E540-BB01-F42B80514C07}"/>
                </a:ext>
              </a:extLst>
            </p:cNvPr>
            <p:cNvSpPr/>
            <p:nvPr/>
          </p:nvSpPr>
          <p:spPr>
            <a:xfrm>
              <a:off x="8512720" y="2822566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527094-699B-4940-BAF7-B58689E96319}"/>
                </a:ext>
              </a:extLst>
            </p:cNvPr>
            <p:cNvSpPr/>
            <p:nvPr/>
          </p:nvSpPr>
          <p:spPr>
            <a:xfrm>
              <a:off x="10430309" y="5161569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009A00-8050-504D-9252-9C737373DD8B}"/>
                </a:ext>
              </a:extLst>
            </p:cNvPr>
            <p:cNvSpPr/>
            <p:nvPr/>
          </p:nvSpPr>
          <p:spPr>
            <a:xfrm>
              <a:off x="10582709" y="5608167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CCB9DE5-E2BB-954E-BB3D-5FEF70018EF2}"/>
                </a:ext>
              </a:extLst>
            </p:cNvPr>
            <p:cNvSpPr/>
            <p:nvPr/>
          </p:nvSpPr>
          <p:spPr>
            <a:xfrm>
              <a:off x="9135573" y="1815401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248462C-5108-5E47-B743-7DFD9CA7742E}"/>
                </a:ext>
              </a:extLst>
            </p:cNvPr>
            <p:cNvSpPr/>
            <p:nvPr/>
          </p:nvSpPr>
          <p:spPr>
            <a:xfrm>
              <a:off x="9939982" y="1315796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303D91E-6A27-3242-B2EB-6FFD012BC509}"/>
                </a:ext>
              </a:extLst>
            </p:cNvPr>
            <p:cNvSpPr/>
            <p:nvPr/>
          </p:nvSpPr>
          <p:spPr>
            <a:xfrm>
              <a:off x="11515662" y="1293268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9DA6EC2-A6B1-544B-BF91-08A2A288D75E}"/>
                </a:ext>
              </a:extLst>
            </p:cNvPr>
            <p:cNvSpPr/>
            <p:nvPr/>
          </p:nvSpPr>
          <p:spPr>
            <a:xfrm>
              <a:off x="11564699" y="3489150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592CD9-1E81-B74A-9348-5E63E93FFF05}"/>
                </a:ext>
              </a:extLst>
            </p:cNvPr>
            <p:cNvSpPr/>
            <p:nvPr/>
          </p:nvSpPr>
          <p:spPr>
            <a:xfrm>
              <a:off x="7545310" y="6180659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94EB1FA-15BA-5D48-9678-60235B357868}"/>
                </a:ext>
              </a:extLst>
            </p:cNvPr>
            <p:cNvSpPr/>
            <p:nvPr/>
          </p:nvSpPr>
          <p:spPr>
            <a:xfrm>
              <a:off x="9184609" y="1641797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002EEEC-A79E-F54C-9892-F1DAC58AF0E0}"/>
                </a:ext>
              </a:extLst>
            </p:cNvPr>
            <p:cNvSpPr/>
            <p:nvPr/>
          </p:nvSpPr>
          <p:spPr>
            <a:xfrm>
              <a:off x="9718672" y="1285319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F296C72-EFAE-CC46-9D4E-A29DBFDF6488}"/>
                </a:ext>
              </a:extLst>
            </p:cNvPr>
            <p:cNvSpPr/>
            <p:nvPr/>
          </p:nvSpPr>
          <p:spPr>
            <a:xfrm>
              <a:off x="9105099" y="2492588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BA7DFCD-2666-CB4A-BEE7-1FEF42933200}"/>
                </a:ext>
              </a:extLst>
            </p:cNvPr>
            <p:cNvSpPr/>
            <p:nvPr/>
          </p:nvSpPr>
          <p:spPr>
            <a:xfrm>
              <a:off x="7357132" y="2700645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943ACC-843A-6C40-B115-EE9B9566D338}"/>
                </a:ext>
              </a:extLst>
            </p:cNvPr>
            <p:cNvSpPr/>
            <p:nvPr/>
          </p:nvSpPr>
          <p:spPr>
            <a:xfrm>
              <a:off x="8780418" y="1969128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06E9069-7EDC-B74B-979B-A4D3C08FA7C0}"/>
                </a:ext>
              </a:extLst>
            </p:cNvPr>
            <p:cNvSpPr/>
            <p:nvPr/>
          </p:nvSpPr>
          <p:spPr>
            <a:xfrm>
              <a:off x="7897824" y="3797925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FFB4360-8480-914B-8835-DD48EEA47A77}"/>
                </a:ext>
              </a:extLst>
            </p:cNvPr>
            <p:cNvSpPr/>
            <p:nvPr/>
          </p:nvSpPr>
          <p:spPr>
            <a:xfrm>
              <a:off x="11373868" y="3807208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AFC97FF-E52D-9F43-BA6D-49DCF6101194}"/>
                </a:ext>
              </a:extLst>
            </p:cNvPr>
            <p:cNvSpPr/>
            <p:nvPr/>
          </p:nvSpPr>
          <p:spPr>
            <a:xfrm>
              <a:off x="9386039" y="1000397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643F9E8-7940-9E4E-B7E4-777DE9FAE684}"/>
                </a:ext>
              </a:extLst>
            </p:cNvPr>
            <p:cNvSpPr/>
            <p:nvPr/>
          </p:nvSpPr>
          <p:spPr>
            <a:xfrm>
              <a:off x="6401652" y="6317157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6A7DB7-805E-7241-B61E-C09D7B5F3AA3}"/>
                </a:ext>
              </a:extLst>
            </p:cNvPr>
            <p:cNvSpPr/>
            <p:nvPr/>
          </p:nvSpPr>
          <p:spPr>
            <a:xfrm>
              <a:off x="7054980" y="5276862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4229854-9B83-3F4A-8428-E2BAFA1CBF76}"/>
                </a:ext>
              </a:extLst>
            </p:cNvPr>
            <p:cNvSpPr/>
            <p:nvPr/>
          </p:nvSpPr>
          <p:spPr>
            <a:xfrm>
              <a:off x="9048111" y="4916406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2799265-FBAC-F748-BE0A-24FD4CAE882F}"/>
                </a:ext>
              </a:extLst>
            </p:cNvPr>
            <p:cNvSpPr/>
            <p:nvPr/>
          </p:nvSpPr>
          <p:spPr>
            <a:xfrm>
              <a:off x="9615307" y="2652939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E881D7B-E768-BD43-8CCD-6852C16B4F31}"/>
                </a:ext>
              </a:extLst>
            </p:cNvPr>
            <p:cNvSpPr/>
            <p:nvPr/>
          </p:nvSpPr>
          <p:spPr>
            <a:xfrm>
              <a:off x="10332247" y="1787572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9580326-F312-F745-BD57-1FF8BF41D8F2}"/>
                </a:ext>
              </a:extLst>
            </p:cNvPr>
            <p:cNvSpPr/>
            <p:nvPr/>
          </p:nvSpPr>
          <p:spPr>
            <a:xfrm>
              <a:off x="8442490" y="2887504"/>
              <a:ext cx="89567" cy="9277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5545E9E-24B4-7446-B7AF-5B47CBA105DE}"/>
                </a:ext>
              </a:extLst>
            </p:cNvPr>
            <p:cNvSpPr/>
            <p:nvPr/>
          </p:nvSpPr>
          <p:spPr>
            <a:xfrm>
              <a:off x="9143530" y="4335965"/>
              <a:ext cx="89567" cy="9277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8CE21A7-57B0-C048-8253-A0D708F87132}"/>
                </a:ext>
              </a:extLst>
            </p:cNvPr>
            <p:cNvSpPr/>
            <p:nvPr/>
          </p:nvSpPr>
          <p:spPr>
            <a:xfrm>
              <a:off x="8539233" y="2618482"/>
              <a:ext cx="89567" cy="9277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D2C41BF-0196-F942-925B-1C7F6DAFD804}"/>
                </a:ext>
              </a:extLst>
            </p:cNvPr>
            <p:cNvSpPr/>
            <p:nvPr/>
          </p:nvSpPr>
          <p:spPr>
            <a:xfrm>
              <a:off x="10884865" y="2014186"/>
              <a:ext cx="89567" cy="9277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247EEBD-4EF2-BF47-8B5E-0B46A547FDFA}"/>
                </a:ext>
              </a:extLst>
            </p:cNvPr>
            <p:cNvSpPr/>
            <p:nvPr/>
          </p:nvSpPr>
          <p:spPr>
            <a:xfrm>
              <a:off x="8849331" y="3342053"/>
              <a:ext cx="89567" cy="9277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666DA0C-241B-7442-B8A4-8A2591D7B269}"/>
                </a:ext>
              </a:extLst>
            </p:cNvPr>
            <p:cNvSpPr/>
            <p:nvPr/>
          </p:nvSpPr>
          <p:spPr>
            <a:xfrm>
              <a:off x="10352124" y="869204"/>
              <a:ext cx="89567" cy="9277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9594232-DAAE-A940-990F-B7CF654390A4}"/>
                </a:ext>
              </a:extLst>
            </p:cNvPr>
            <p:cNvSpPr/>
            <p:nvPr/>
          </p:nvSpPr>
          <p:spPr>
            <a:xfrm>
              <a:off x="9375442" y="4591728"/>
              <a:ext cx="89567" cy="9277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058EFE6-E503-E34A-9F74-87B467766438}"/>
                </a:ext>
              </a:extLst>
            </p:cNvPr>
            <p:cNvSpPr/>
            <p:nvPr/>
          </p:nvSpPr>
          <p:spPr>
            <a:xfrm>
              <a:off x="10321647" y="4663293"/>
              <a:ext cx="89567" cy="9277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82DEA8-1094-2844-AB94-AEF491726EB9}"/>
                </a:ext>
              </a:extLst>
            </p:cNvPr>
            <p:cNvSpPr/>
            <p:nvPr/>
          </p:nvSpPr>
          <p:spPr>
            <a:xfrm>
              <a:off x="9478809" y="1371456"/>
              <a:ext cx="89567" cy="9277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4DAEE6F-ECB4-3442-814D-2425FD00F3A0}"/>
                </a:ext>
              </a:extLst>
            </p:cNvPr>
            <p:cNvSpPr/>
            <p:nvPr/>
          </p:nvSpPr>
          <p:spPr>
            <a:xfrm>
              <a:off x="11045220" y="2747033"/>
              <a:ext cx="89567" cy="9277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C9809D5-EA74-0A4C-87C0-4CF31BD80B7B}"/>
                </a:ext>
              </a:extLst>
            </p:cNvPr>
            <p:cNvSpPr/>
            <p:nvPr/>
          </p:nvSpPr>
          <p:spPr>
            <a:xfrm>
              <a:off x="8476947" y="3279765"/>
              <a:ext cx="89567" cy="9277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ED975B-46A4-2945-B554-356531BB9165}"/>
                </a:ext>
              </a:extLst>
            </p:cNvPr>
            <p:cNvSpPr/>
            <p:nvPr/>
          </p:nvSpPr>
          <p:spPr>
            <a:xfrm>
              <a:off x="6681277" y="2350788"/>
              <a:ext cx="89567" cy="9277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BAD2797-1CBE-C14F-A439-BEC927308B5E}"/>
                </a:ext>
              </a:extLst>
            </p:cNvPr>
            <p:cNvSpPr/>
            <p:nvPr/>
          </p:nvSpPr>
          <p:spPr>
            <a:xfrm>
              <a:off x="8422614" y="5801652"/>
              <a:ext cx="89567" cy="9277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86F6021-E06E-274F-9375-0171D1D1B4D8}"/>
                </a:ext>
              </a:extLst>
            </p:cNvPr>
            <p:cNvSpPr/>
            <p:nvPr/>
          </p:nvSpPr>
          <p:spPr>
            <a:xfrm>
              <a:off x="11269178" y="4974720"/>
              <a:ext cx="89567" cy="9277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FCB2919-1018-9F46-8B9E-19B0A27009B1}"/>
                </a:ext>
              </a:extLst>
            </p:cNvPr>
            <p:cNvSpPr/>
            <p:nvPr/>
          </p:nvSpPr>
          <p:spPr>
            <a:xfrm>
              <a:off x="6697180" y="2788107"/>
              <a:ext cx="89567" cy="9277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3DF4E4B-D66F-554A-94DD-17C2D5486797}"/>
                </a:ext>
              </a:extLst>
            </p:cNvPr>
            <p:cNvSpPr/>
            <p:nvPr/>
          </p:nvSpPr>
          <p:spPr>
            <a:xfrm>
              <a:off x="9130281" y="5093988"/>
              <a:ext cx="89567" cy="9277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3EDB9E2-A55A-EC44-9271-B1547957B7C4}"/>
                </a:ext>
              </a:extLst>
            </p:cNvPr>
            <p:cNvSpPr/>
            <p:nvPr/>
          </p:nvSpPr>
          <p:spPr>
            <a:xfrm>
              <a:off x="7525444" y="5922247"/>
              <a:ext cx="89567" cy="9277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1EC9181-F18A-7143-9A5D-13785E7EEB59}"/>
                </a:ext>
              </a:extLst>
            </p:cNvPr>
            <p:cNvSpPr/>
            <p:nvPr/>
          </p:nvSpPr>
          <p:spPr>
            <a:xfrm>
              <a:off x="7159686" y="1024245"/>
              <a:ext cx="89567" cy="9277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BA3CFA9-DC49-8C4C-951E-74882AE2E900}"/>
                </a:ext>
              </a:extLst>
            </p:cNvPr>
            <p:cNvSpPr/>
            <p:nvPr/>
          </p:nvSpPr>
          <p:spPr>
            <a:xfrm>
              <a:off x="8552490" y="2902078"/>
              <a:ext cx="89567" cy="9277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6973D4A-AB8B-2346-96B7-6344290E3420}"/>
                </a:ext>
              </a:extLst>
            </p:cNvPr>
            <p:cNvSpPr/>
            <p:nvPr/>
          </p:nvSpPr>
          <p:spPr>
            <a:xfrm>
              <a:off x="6947648" y="5296745"/>
              <a:ext cx="89567" cy="9277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8D06C93-1236-EA45-871C-23D91C0591FA}"/>
                </a:ext>
              </a:extLst>
            </p:cNvPr>
            <p:cNvSpPr/>
            <p:nvPr/>
          </p:nvSpPr>
          <p:spPr>
            <a:xfrm>
              <a:off x="10690853" y="6353285"/>
              <a:ext cx="89567" cy="9277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72879EF-D0F7-0749-A759-AC401EBA32DF}"/>
                </a:ext>
              </a:extLst>
            </p:cNvPr>
            <p:cNvSpPr/>
            <p:nvPr/>
          </p:nvSpPr>
          <p:spPr>
            <a:xfrm>
              <a:off x="10134758" y="6353285"/>
              <a:ext cx="89567" cy="9277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DA22B08-C7ED-F84C-B6BF-0546ABE56211}"/>
                </a:ext>
              </a:extLst>
            </p:cNvPr>
            <p:cNvSpPr/>
            <p:nvPr/>
          </p:nvSpPr>
          <p:spPr>
            <a:xfrm>
              <a:off x="10404836" y="6353285"/>
              <a:ext cx="89567" cy="9277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7EF66B3-BC69-1441-BE1D-1197D019483B}"/>
                </a:ext>
              </a:extLst>
            </p:cNvPr>
            <p:cNvSpPr/>
            <p:nvPr/>
          </p:nvSpPr>
          <p:spPr>
            <a:xfrm>
              <a:off x="9857758" y="6353285"/>
              <a:ext cx="89567" cy="92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885B143-E846-2042-9813-E6376CD479BA}"/>
                </a:ext>
              </a:extLst>
            </p:cNvPr>
            <p:cNvSpPr/>
            <p:nvPr/>
          </p:nvSpPr>
          <p:spPr>
            <a:xfrm>
              <a:off x="10010843" y="6540154"/>
              <a:ext cx="2035574" cy="303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27A8D34-39D8-BD46-8702-26D8124C796F}"/>
                </a:ext>
              </a:extLst>
            </p:cNvPr>
            <p:cNvSpPr txBox="1"/>
            <p:nvPr/>
          </p:nvSpPr>
          <p:spPr>
            <a:xfrm>
              <a:off x="9785843" y="6438104"/>
              <a:ext cx="1184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1   2    3    4 </a:t>
              </a:r>
            </a:p>
          </p:txBody>
        </p:sp>
      </p:grpSp>
      <p:pic>
        <p:nvPicPr>
          <p:cNvPr id="69" name="Content Placeholder 12">
            <a:extLst>
              <a:ext uri="{FF2B5EF4-FFF2-40B4-BE49-F238E27FC236}">
                <a16:creationId xmlns:a16="http://schemas.microsoft.com/office/drawing/2014/main" id="{B3A871B5-2456-B842-90E3-DA5317213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783" y="1880106"/>
            <a:ext cx="1454600" cy="1145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052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E6C-C6AD-1748-88BE-F0E9BE6F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EV Funded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2B8E-50F8-1E41-8E32-BDD6C9DC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72" y="2351255"/>
            <a:ext cx="5327374" cy="34163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Generation Ag Youth Entrepreneurism </a:t>
            </a:r>
            <a:r>
              <a:rPr lang="en-US" sz="2000" dirty="0"/>
              <a:t>(Mora, 2015, $3k)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Drylands Brewpub Business Plan </a:t>
            </a:r>
            <a:r>
              <a:rPr lang="en-US" sz="2000" dirty="0"/>
              <a:t>(Lovington, 2015, $5k)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Business Development Workshop </a:t>
            </a:r>
            <a:r>
              <a:rPr lang="en-US" sz="2000" dirty="0"/>
              <a:t>(Farmington, 2015, $1k)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Calle </a:t>
            </a:r>
            <a:r>
              <a:rPr lang="en-US" sz="2000" b="1" dirty="0" err="1"/>
              <a:t>Cuarta</a:t>
            </a:r>
            <a:r>
              <a:rPr lang="en-US" sz="2000" b="1" dirty="0"/>
              <a:t> Incubator Business Development </a:t>
            </a:r>
            <a:r>
              <a:rPr lang="en-US" sz="2000" dirty="0"/>
              <a:t>(Barelas, 2016, $5k)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Coworking Space Development </a:t>
            </a:r>
            <a:br>
              <a:rPr lang="en-US" sz="2000" b="1" dirty="0"/>
            </a:br>
            <a:r>
              <a:rPr lang="en-US" sz="2000" dirty="0"/>
              <a:t>(Los Alamos, 2016, $5K)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Youth Farm to Market Entrepreneurism Development </a:t>
            </a:r>
            <a:r>
              <a:rPr lang="en-US" sz="2000" dirty="0"/>
              <a:t>(Villanueva, 2016, $5k)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869AFB-3652-8448-9C4D-9789C6109C77}"/>
              </a:ext>
            </a:extLst>
          </p:cNvPr>
          <p:cNvSpPr txBox="1">
            <a:spLocks/>
          </p:cNvSpPr>
          <p:nvPr/>
        </p:nvSpPr>
        <p:spPr>
          <a:xfrm>
            <a:off x="6241511" y="2351255"/>
            <a:ext cx="5535921" cy="341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7"/>
            </a:pPr>
            <a:r>
              <a:rPr lang="en-US" sz="2000" b="1" dirty="0"/>
              <a:t>Downtown Business Succession Workshops </a:t>
            </a:r>
            <a:r>
              <a:rPr lang="en-US" sz="2000" dirty="0"/>
              <a:t>(Gallup, 2017, $4k)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000" b="1" dirty="0"/>
              <a:t>Community Economic Development Plan </a:t>
            </a:r>
            <a:r>
              <a:rPr lang="en-US" sz="2000" dirty="0"/>
              <a:t>(South Valley, 2017, $4k)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000" b="1" dirty="0"/>
              <a:t>High Five! Business Development Funding </a:t>
            </a:r>
            <a:r>
              <a:rPr lang="en-US" sz="2000" dirty="0"/>
              <a:t>(Alamogordo, 2019, $2.5k)</a:t>
            </a:r>
          </a:p>
          <a:p>
            <a:pPr marL="457200" indent="-457200">
              <a:buFont typeface="+mj-lt"/>
              <a:buAutoNum type="arabicPeriod" startAt="7"/>
            </a:pPr>
            <a:endParaRPr lang="en-US" sz="2000" b="1" dirty="0"/>
          </a:p>
          <a:p>
            <a:pPr marL="457200" indent="-457200">
              <a:buFont typeface="+mj-lt"/>
              <a:buAutoNum type="arabicPeriod" startAt="7"/>
            </a:pPr>
            <a:r>
              <a:rPr lang="en-US" sz="2000" b="1" dirty="0"/>
              <a:t>Community Supported Agriculture Development </a:t>
            </a:r>
            <a:r>
              <a:rPr lang="en-US" sz="2000" dirty="0"/>
              <a:t>(S. Valley, 2017, $3k)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  <a:endParaRPr lang="en-US" sz="2000" dirty="0"/>
          </a:p>
          <a:p>
            <a:pPr marL="457200" indent="-457200">
              <a:buFont typeface="+mj-lt"/>
              <a:buAutoNum type="arabicPeriod" startAt="7"/>
            </a:pPr>
            <a:r>
              <a:rPr lang="en-US" sz="2000" b="1" dirty="0"/>
              <a:t>Youth Entrepreneurship/Food Handler Trainings </a:t>
            </a:r>
            <a:r>
              <a:rPr lang="en-US" sz="2000" dirty="0"/>
              <a:t>(Silver City, 2017, $3k)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                               </a:t>
            </a:r>
            <a:r>
              <a:rPr lang="en-US" sz="1600" b="1" dirty="0">
                <a:solidFill>
                  <a:srgbClr val="FF0000"/>
                </a:solidFill>
              </a:rPr>
              <a:t>* </a:t>
            </a:r>
            <a:r>
              <a:rPr lang="en-US" sz="1600" dirty="0">
                <a:solidFill>
                  <a:srgbClr val="FF0000"/>
                </a:solidFill>
              </a:rPr>
              <a:t>non-NMMS affiliate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78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E6C-C6AD-1748-88BE-F0E9BE6F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2B8E-50F8-1E41-8E32-BDD6C9DC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87" y="2517066"/>
            <a:ext cx="11081726" cy="2927350"/>
          </a:xfrm>
        </p:spPr>
        <p:txBody>
          <a:bodyPr>
            <a:noAutofit/>
          </a:bodyPr>
          <a:lstStyle/>
          <a:p>
            <a:r>
              <a:rPr lang="en-US" sz="2400" b="1" dirty="0"/>
              <a:t>Must be Legally-Compliant 501c3</a:t>
            </a:r>
          </a:p>
          <a:p>
            <a:r>
              <a:rPr lang="en-US" sz="2400" b="1" dirty="0"/>
              <a:t>Meet Eligibility Criteria</a:t>
            </a:r>
          </a:p>
          <a:p>
            <a:r>
              <a:rPr lang="en-US" sz="2400" b="1" dirty="0"/>
              <a:t>Align with the Funder(s) Mission and Goals</a:t>
            </a:r>
          </a:p>
          <a:p>
            <a:pPr lvl="1"/>
            <a:r>
              <a:rPr lang="en-US" sz="1400" b="1" dirty="0"/>
              <a:t>Economic Development, Underserved Communities, Revitalization, Capacity-Building</a:t>
            </a:r>
          </a:p>
          <a:p>
            <a:r>
              <a:rPr lang="en-US" sz="2400" b="1" dirty="0"/>
              <a:t>Complete Projects by Deadlines</a:t>
            </a:r>
          </a:p>
          <a:p>
            <a:r>
              <a:rPr lang="en-US" sz="2400" b="1" dirty="0"/>
              <a:t>Spend Funds for Intended Uses</a:t>
            </a:r>
          </a:p>
          <a:p>
            <a:r>
              <a:rPr lang="en-US" sz="2400" b="1" dirty="0"/>
              <a:t>Comply with Other Grant Terms and Conditions</a:t>
            </a:r>
          </a:p>
          <a:p>
            <a:r>
              <a:rPr lang="en-US" sz="2400" b="1" dirty="0"/>
              <a:t>Comply with and report leverage/match commitments</a:t>
            </a:r>
            <a:endParaRPr lang="en-US" dirty="0"/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70C633AF-1882-114C-A308-B286FA63F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1" y="5563490"/>
            <a:ext cx="1371600" cy="108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205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E6C-C6AD-1748-88BE-F0E9BE6F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What We Hope For...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2B8E-50F8-1E41-8E32-BDD6C9DC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87" y="2346498"/>
            <a:ext cx="11081726" cy="421698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Plan Ahead:  </a:t>
            </a:r>
            <a:r>
              <a:rPr lang="en-US" sz="2000" b="1" dirty="0">
                <a:solidFill>
                  <a:schemeClr val="tx1"/>
                </a:solidFill>
              </a:rPr>
              <a:t>Apply only when ready; seek RS assistance early, submit on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Clearly-articulated proposals </a:t>
            </a:r>
            <a:r>
              <a:rPr lang="en-US" sz="2000" b="1" dirty="0"/>
              <a:t>with clear goals, tasks to be completed,</a:t>
            </a:r>
            <a:br>
              <a:rPr lang="en-US" sz="2000" b="1" dirty="0"/>
            </a:br>
            <a:r>
              <a:rPr lang="en-US" sz="2000" b="1" dirty="0"/>
              <a:t>      economic impacts, and intended use of funds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More/Stronger EV Projects</a:t>
            </a:r>
            <a:r>
              <a:rPr lang="en-US" sz="2000" b="1" dirty="0"/>
              <a:t>, or those with demonstrated EV impact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Follow-through on EV </a:t>
            </a:r>
            <a:r>
              <a:rPr lang="en-US" sz="2000" b="1" dirty="0"/>
              <a:t>and Capacity-Building </a:t>
            </a:r>
            <a:r>
              <a:rPr lang="en-US" sz="2000" b="1" dirty="0">
                <a:solidFill>
                  <a:srgbClr val="FF0000"/>
                </a:solidFill>
              </a:rPr>
              <a:t>impact</a:t>
            </a:r>
            <a:r>
              <a:rPr lang="en-US" sz="2000" b="1" dirty="0"/>
              <a:t> measures (public art, placemaking and promotions)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Project Durability: </a:t>
            </a:r>
            <a:r>
              <a:rPr lang="en-US" sz="2000" b="1" dirty="0"/>
              <a:t>Business closures or Org. challenges water down impact of facade squads, challenge grants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More Historic Building Preservation</a:t>
            </a:r>
            <a:r>
              <a:rPr lang="en-US" sz="2000" b="1" dirty="0"/>
              <a:t>/Adaptive Reuse, Cultural Preservation projects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Strengthen Community Engagement</a:t>
            </a:r>
            <a:r>
              <a:rPr lang="en-US" sz="2000" b="1" dirty="0"/>
              <a:t>, participation (including</a:t>
            </a:r>
            <a:br>
              <a:rPr lang="en-US" sz="2000" b="1" dirty="0"/>
            </a:br>
            <a:r>
              <a:rPr lang="en-US" sz="2000" b="1" dirty="0"/>
              <a:t>diverse populations that reflect your community/district)</a:t>
            </a:r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70C633AF-1882-114C-A308-B286FA63F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533" y="5731439"/>
            <a:ext cx="1371600" cy="108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41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{FCB49FC0-60BB-054B-BB26-96C7B2676F09}tf10001076</Template>
  <TotalTime>219</TotalTime>
  <Words>425</Words>
  <Application>Microsoft Macintosh PowerPoint</Application>
  <PresentationFormat>Widescreen</PresentationFormat>
  <Paragraphs>61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 Boardroom</vt:lpstr>
      <vt:lpstr>Economic Vitality Funding</vt:lpstr>
      <vt:lpstr>About NMRA</vt:lpstr>
      <vt:lpstr>Our Funding Partner</vt:lpstr>
      <vt:lpstr>PowerPoint Presentation</vt:lpstr>
      <vt:lpstr>EV Funded Projects</vt:lpstr>
      <vt:lpstr>Requirements</vt:lpstr>
      <vt:lpstr>What We Hope For...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Vitality Funding</dc:title>
  <dc:creator>Microsoft Office User</dc:creator>
  <cp:lastModifiedBy>Eduardo X. Martinez</cp:lastModifiedBy>
  <cp:revision>25</cp:revision>
  <dcterms:created xsi:type="dcterms:W3CDTF">2019-10-13T20:50:02Z</dcterms:created>
  <dcterms:modified xsi:type="dcterms:W3CDTF">2019-10-16T19:56:28Z</dcterms:modified>
</cp:coreProperties>
</file>